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919" r:id="rId2"/>
    <p:sldMasterId id="2147483964" r:id="rId3"/>
    <p:sldMasterId id="2147484026" r:id="rId4"/>
    <p:sldMasterId id="2147484038" r:id="rId5"/>
  </p:sldMasterIdLst>
  <p:notesMasterIdLst>
    <p:notesMasterId r:id="rId16"/>
  </p:notesMasterIdLst>
  <p:handoutMasterIdLst>
    <p:handoutMasterId r:id="rId17"/>
  </p:handoutMasterIdLst>
  <p:sldIdLst>
    <p:sldId id="257" r:id="rId6"/>
    <p:sldId id="2145705865" r:id="rId7"/>
    <p:sldId id="256" r:id="rId8"/>
    <p:sldId id="607" r:id="rId9"/>
    <p:sldId id="606" r:id="rId10"/>
    <p:sldId id="481" r:id="rId11"/>
    <p:sldId id="603" r:id="rId12"/>
    <p:sldId id="604" r:id="rId13"/>
    <p:sldId id="608" r:id="rId14"/>
    <p:sldId id="529" r:id="rId15"/>
  </p:sldIdLst>
  <p:sldSz cx="12192000" cy="6858000"/>
  <p:notesSz cx="6858000" cy="9144000"/>
  <p:custShowLst>
    <p:custShow name="PerformanceTuning"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6B"/>
    <a:srgbClr val="104C6A"/>
    <a:srgbClr val="A0EE73"/>
    <a:srgbClr val="000000"/>
    <a:srgbClr val="5B6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64C91-7939-4DA2-A82F-F0B6AC8C407F}" v="26" dt="2024-04-19T11:04:28.927"/>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70062" autoAdjust="0"/>
  </p:normalViewPr>
  <p:slideViewPr>
    <p:cSldViewPr snapToGrid="0">
      <p:cViewPr varScale="1">
        <p:scale>
          <a:sx n="108" d="100"/>
          <a:sy n="108" d="100"/>
        </p:scale>
        <p:origin x="68" y="2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Deardurff" userId="a22eae058e899168" providerId="LiveId" clId="{7D464C91-7939-4DA2-A82F-F0B6AC8C407F}"/>
    <pc:docChg chg="undo custSel delSld modSld sldOrd delMainMaster">
      <pc:chgData name="John Deardurff" userId="a22eae058e899168" providerId="LiveId" clId="{7D464C91-7939-4DA2-A82F-F0B6AC8C407F}" dt="2024-04-19T11:04:32.288" v="203" actId="164"/>
      <pc:docMkLst>
        <pc:docMk/>
      </pc:docMkLst>
      <pc:sldChg chg="ord">
        <pc:chgData name="John Deardurff" userId="a22eae058e899168" providerId="LiveId" clId="{7D464C91-7939-4DA2-A82F-F0B6AC8C407F}" dt="2024-04-19T10:57:02.036" v="1"/>
        <pc:sldMkLst>
          <pc:docMk/>
          <pc:sldMk cId="2423938126" sldId="256"/>
        </pc:sldMkLst>
      </pc:sldChg>
      <pc:sldChg chg="modSp mod ord">
        <pc:chgData name="John Deardurff" userId="a22eae058e899168" providerId="LiveId" clId="{7D464C91-7939-4DA2-A82F-F0B6AC8C407F}" dt="2024-04-19T10:58:34.263" v="170" actId="20577"/>
        <pc:sldMkLst>
          <pc:docMk/>
          <pc:sldMk cId="2768309331" sldId="257"/>
        </pc:sldMkLst>
        <pc:spChg chg="mod">
          <ac:chgData name="John Deardurff" userId="a22eae058e899168" providerId="LiveId" clId="{7D464C91-7939-4DA2-A82F-F0B6AC8C407F}" dt="2024-04-19T10:57:35.049" v="58" actId="1076"/>
          <ac:spMkLst>
            <pc:docMk/>
            <pc:sldMk cId="2768309331" sldId="257"/>
            <ac:spMk id="6" creationId="{4B20852E-9E57-66C5-C88B-6B6D14B02752}"/>
          </ac:spMkLst>
        </pc:spChg>
        <pc:spChg chg="mod">
          <ac:chgData name="John Deardurff" userId="a22eae058e899168" providerId="LiveId" clId="{7D464C91-7939-4DA2-A82F-F0B6AC8C407F}" dt="2024-04-19T10:58:34.263" v="170" actId="20577"/>
          <ac:spMkLst>
            <pc:docMk/>
            <pc:sldMk cId="2768309331" sldId="257"/>
            <ac:spMk id="7" creationId="{7A1B7876-2DE6-96A3-D470-893A41DC0329}"/>
          </ac:spMkLst>
        </pc:spChg>
      </pc:sldChg>
      <pc:sldChg chg="del">
        <pc:chgData name="John Deardurff" userId="a22eae058e899168" providerId="LiveId" clId="{7D464C91-7939-4DA2-A82F-F0B6AC8C407F}" dt="2024-04-19T10:58:46.737" v="172" actId="47"/>
        <pc:sldMkLst>
          <pc:docMk/>
          <pc:sldMk cId="2405206243" sldId="11112"/>
        </pc:sldMkLst>
      </pc:sldChg>
      <pc:sldChg chg="del">
        <pc:chgData name="John Deardurff" userId="a22eae058e899168" providerId="LiveId" clId="{7D464C91-7939-4DA2-A82F-F0B6AC8C407F}" dt="2024-04-19T10:58:43.448" v="171" actId="47"/>
        <pc:sldMkLst>
          <pc:docMk/>
          <pc:sldMk cId="4125709986" sldId="2103813174"/>
        </pc:sldMkLst>
      </pc:sldChg>
      <pc:sldChg chg="addSp delSp modSp mod">
        <pc:chgData name="John Deardurff" userId="a22eae058e899168" providerId="LiveId" clId="{7D464C91-7939-4DA2-A82F-F0B6AC8C407F}" dt="2024-04-19T11:04:32.288" v="203" actId="164"/>
        <pc:sldMkLst>
          <pc:docMk/>
          <pc:sldMk cId="3430650572" sldId="2145705865"/>
        </pc:sldMkLst>
        <pc:grpChg chg="add del">
          <ac:chgData name="John Deardurff" userId="a22eae058e899168" providerId="LiveId" clId="{7D464C91-7939-4DA2-A82F-F0B6AC8C407F}" dt="2024-04-19T11:02:44.684" v="185" actId="165"/>
          <ac:grpSpMkLst>
            <pc:docMk/>
            <pc:sldMk cId="3430650572" sldId="2145705865"/>
            <ac:grpSpMk id="7" creationId="{482B3EBE-B34D-EA8A-4D61-F4A60064B0F6}"/>
          </ac:grpSpMkLst>
        </pc:grpChg>
        <pc:grpChg chg="add">
          <ac:chgData name="John Deardurff" userId="a22eae058e899168" providerId="LiveId" clId="{7D464C91-7939-4DA2-A82F-F0B6AC8C407F}" dt="2024-04-19T11:04:32.288" v="203" actId="164"/>
          <ac:grpSpMkLst>
            <pc:docMk/>
            <pc:sldMk cId="3430650572" sldId="2145705865"/>
            <ac:grpSpMk id="8" creationId="{A3106368-40E6-B461-0686-92FA62605075}"/>
          </ac:grpSpMkLst>
        </pc:grpChg>
        <pc:grpChg chg="add del mod topLvl">
          <ac:chgData name="John Deardurff" userId="a22eae058e899168" providerId="LiveId" clId="{7D464C91-7939-4DA2-A82F-F0B6AC8C407F}" dt="2024-04-19T11:04:28.927" v="202" actId="555"/>
          <ac:grpSpMkLst>
            <pc:docMk/>
            <pc:sldMk cId="3430650572" sldId="2145705865"/>
            <ac:grpSpMk id="15" creationId="{D7B675BD-6144-3A48-A1EB-AC5090B8CA8E}"/>
          </ac:grpSpMkLst>
        </pc:grpChg>
        <pc:picChg chg="del mod topLvl">
          <ac:chgData name="John Deardurff" userId="a22eae058e899168" providerId="LiveId" clId="{7D464C91-7939-4DA2-A82F-F0B6AC8C407F}" dt="2024-04-19T11:02:47.854" v="186" actId="478"/>
          <ac:picMkLst>
            <pc:docMk/>
            <pc:sldMk cId="3430650572" sldId="2145705865"/>
            <ac:picMk id="2" creationId="{0B19A98F-23F3-8A02-ED12-3FE5D20B81C5}"/>
          </ac:picMkLst>
        </pc:picChg>
        <pc:picChg chg="mod topLvl">
          <ac:chgData name="John Deardurff" userId="a22eae058e899168" providerId="LiveId" clId="{7D464C91-7939-4DA2-A82F-F0B6AC8C407F}" dt="2024-04-19T11:04:28.927" v="202" actId="555"/>
          <ac:picMkLst>
            <pc:docMk/>
            <pc:sldMk cId="3430650572" sldId="2145705865"/>
            <ac:picMk id="4" creationId="{7711D228-9F12-6B68-C591-BC532E84407D}"/>
          </ac:picMkLst>
        </pc:picChg>
        <pc:picChg chg="mod topLvl">
          <ac:chgData name="John Deardurff" userId="a22eae058e899168" providerId="LiveId" clId="{7D464C91-7939-4DA2-A82F-F0B6AC8C407F}" dt="2024-04-19T11:04:28.927" v="202" actId="555"/>
          <ac:picMkLst>
            <pc:docMk/>
            <pc:sldMk cId="3430650572" sldId="2145705865"/>
            <ac:picMk id="5" creationId="{BC96BD1A-466A-9860-CF2C-52954AA32BAD}"/>
          </ac:picMkLst>
        </pc:picChg>
        <pc:picChg chg="add mod">
          <ac:chgData name="John Deardurff" userId="a22eae058e899168" providerId="LiveId" clId="{7D464C91-7939-4DA2-A82F-F0B6AC8C407F}" dt="2024-04-19T11:04:28.927" v="202" actId="555"/>
          <ac:picMkLst>
            <pc:docMk/>
            <pc:sldMk cId="3430650572" sldId="2145705865"/>
            <ac:picMk id="6" creationId="{BA0BFAC2-277A-8273-E4AB-801CDD3CC88E}"/>
          </ac:picMkLst>
        </pc:picChg>
        <pc:picChg chg="mod topLvl">
          <ac:chgData name="John Deardurff" userId="a22eae058e899168" providerId="LiveId" clId="{7D464C91-7939-4DA2-A82F-F0B6AC8C407F}" dt="2024-04-19T11:04:28.927" v="202" actId="555"/>
          <ac:picMkLst>
            <pc:docMk/>
            <pc:sldMk cId="3430650572" sldId="2145705865"/>
            <ac:picMk id="13" creationId="{C1008DB4-E576-5520-3018-6270A80326C1}"/>
          </ac:picMkLst>
        </pc:picChg>
        <pc:picChg chg="add del mod topLvl">
          <ac:chgData name="John Deardurff" userId="a22eae058e899168" providerId="LiveId" clId="{7D464C91-7939-4DA2-A82F-F0B6AC8C407F}" dt="2024-04-19T11:04:28.927" v="202" actId="555"/>
          <ac:picMkLst>
            <pc:docMk/>
            <pc:sldMk cId="3430650572" sldId="2145705865"/>
            <ac:picMk id="16" creationId="{CFE9E2FB-A7CC-FEB2-493D-D9599A45E18D}"/>
          </ac:picMkLst>
        </pc:picChg>
        <pc:picChg chg="mod topLvl">
          <ac:chgData name="John Deardurff" userId="a22eae058e899168" providerId="LiveId" clId="{7D464C91-7939-4DA2-A82F-F0B6AC8C407F}" dt="2024-04-19T11:04:28.927" v="202" actId="555"/>
          <ac:picMkLst>
            <pc:docMk/>
            <pc:sldMk cId="3430650572" sldId="2145705865"/>
            <ac:picMk id="17" creationId="{950E339C-EF90-F273-D2C0-F2526F8E7B82}"/>
          </ac:picMkLst>
        </pc:picChg>
        <pc:picChg chg="mod topLvl">
          <ac:chgData name="John Deardurff" userId="a22eae058e899168" providerId="LiveId" clId="{7D464C91-7939-4DA2-A82F-F0B6AC8C407F}" dt="2024-04-19T11:04:28.927" v="202" actId="555"/>
          <ac:picMkLst>
            <pc:docMk/>
            <pc:sldMk cId="3430650572" sldId="2145705865"/>
            <ac:picMk id="1026" creationId="{6EC1ED86-6E3B-112F-1B5F-9B8B10E32F66}"/>
          </ac:picMkLst>
        </pc:picChg>
      </pc:sldChg>
      <pc:sldMasterChg chg="del delSldLayout">
        <pc:chgData name="John Deardurff" userId="a22eae058e899168" providerId="LiveId" clId="{7D464C91-7939-4DA2-A82F-F0B6AC8C407F}" dt="2024-04-19T10:58:46.737" v="172" actId="47"/>
        <pc:sldMasterMkLst>
          <pc:docMk/>
          <pc:sldMasterMk cId="796066740" sldId="2147484014"/>
        </pc:sldMasterMkLst>
        <pc:sldLayoutChg chg="del">
          <pc:chgData name="John Deardurff" userId="a22eae058e899168" providerId="LiveId" clId="{7D464C91-7939-4DA2-A82F-F0B6AC8C407F}" dt="2024-04-19T10:58:46.737" v="172" actId="47"/>
          <pc:sldLayoutMkLst>
            <pc:docMk/>
            <pc:sldMasterMk cId="796066740" sldId="2147484014"/>
            <pc:sldLayoutMk cId="928412375" sldId="2147484015"/>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606855451" sldId="2147484016"/>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878393813" sldId="2147484017"/>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145404286" sldId="2147484018"/>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016038204" sldId="2147484019"/>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475847931" sldId="2147484020"/>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21013522" sldId="2147484021"/>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11718414" sldId="2147484022"/>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3098712415" sldId="2147484023"/>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2083214786" sldId="2147484024"/>
          </pc:sldLayoutMkLst>
        </pc:sldLayoutChg>
        <pc:sldLayoutChg chg="del">
          <pc:chgData name="John Deardurff" userId="a22eae058e899168" providerId="LiveId" clId="{7D464C91-7939-4DA2-A82F-F0B6AC8C407F}" dt="2024-04-19T10:58:46.737" v="172" actId="47"/>
          <pc:sldLayoutMkLst>
            <pc:docMk/>
            <pc:sldMasterMk cId="796066740" sldId="2147484014"/>
            <pc:sldLayoutMk cId="1599144548" sldId="21474840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01054-7272-43B7-9574-3FDFD3E347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6F25A546-799D-436A-9037-49D14AF4A107}">
      <dgm:prSet custT="1"/>
      <dgm:spPr/>
      <dgm:t>
        <a:bodyPr/>
        <a:lstStyle/>
        <a:p>
          <a:r>
            <a:rPr lang="en-US" sz="2800" b="0" i="0" dirty="0"/>
            <a:t>Resolve aliases of columns and tables</a:t>
          </a:r>
          <a:endParaRPr lang="en-US" sz="2800" dirty="0"/>
        </a:p>
      </dgm:t>
    </dgm:pt>
    <dgm:pt modelId="{4E40D8FF-5CEB-421A-BE89-814137AC9CCA}" type="parTrans" cxnId="{260C2B35-2603-4987-96A2-6623FE1BF16A}">
      <dgm:prSet/>
      <dgm:spPr/>
      <dgm:t>
        <a:bodyPr/>
        <a:lstStyle/>
        <a:p>
          <a:endParaRPr lang="en-US"/>
        </a:p>
      </dgm:t>
    </dgm:pt>
    <dgm:pt modelId="{7B933C70-47B9-428C-BB05-D5C58EBFAAF4}" type="sibTrans" cxnId="{260C2B35-2603-4987-96A2-6623FE1BF16A}">
      <dgm:prSet/>
      <dgm:spPr/>
      <dgm:t>
        <a:bodyPr/>
        <a:lstStyle/>
        <a:p>
          <a:endParaRPr lang="en-US"/>
        </a:p>
      </dgm:t>
    </dgm:pt>
    <dgm:pt modelId="{856D0975-D23A-45BD-950F-A3C66F54B3ED}">
      <dgm:prSet custT="1"/>
      <dgm:spPr/>
      <dgm:t>
        <a:bodyPr/>
        <a:lstStyle/>
        <a:p>
          <a:r>
            <a:rPr lang="en-US" sz="2800" dirty="0"/>
            <a:t>D</a:t>
          </a:r>
          <a:r>
            <a:rPr lang="en-US" sz="2800" b="0" i="0" dirty="0"/>
            <a:t>ata types and if </a:t>
          </a:r>
          <a:r>
            <a:rPr lang="en-US" sz="2800" b="0" i="0" u="none" dirty="0"/>
            <a:t>implicit data type conversions are needed.</a:t>
          </a:r>
          <a:endParaRPr lang="en-US" sz="2800" b="0" u="none" dirty="0"/>
        </a:p>
      </dgm:t>
    </dgm:pt>
    <dgm:pt modelId="{F84D84BF-4C71-4055-95FE-4014A7FF2D33}" type="parTrans" cxnId="{9F1F8C69-658E-4BB9-B1A4-82A21C94DFB8}">
      <dgm:prSet/>
      <dgm:spPr/>
      <dgm:t>
        <a:bodyPr/>
        <a:lstStyle/>
        <a:p>
          <a:endParaRPr lang="en-US"/>
        </a:p>
      </dgm:t>
    </dgm:pt>
    <dgm:pt modelId="{BB5DE9EF-8567-401C-8CE0-00D11DE4A7A8}" type="sibTrans" cxnId="{9F1F8C69-658E-4BB9-B1A4-82A21C94DFB8}">
      <dgm:prSet/>
      <dgm:spPr/>
      <dgm:t>
        <a:bodyPr/>
        <a:lstStyle/>
        <a:p>
          <a:endParaRPr lang="en-US"/>
        </a:p>
      </dgm:t>
    </dgm:pt>
    <dgm:pt modelId="{C29C0580-380C-475F-B294-F560B99136E8}">
      <dgm:prSet custT="1"/>
      <dgm:spPr/>
      <dgm:t>
        <a:bodyPr/>
        <a:lstStyle/>
        <a:p>
          <a:r>
            <a:rPr lang="en-US" sz="2800" b="0" i="0" dirty="0"/>
            <a:t>Object names (Tables, Views, Columns, etc.) to see if they exist. </a:t>
          </a:r>
          <a:endParaRPr lang="en-US" sz="2800" dirty="0"/>
        </a:p>
      </dgm:t>
    </dgm:pt>
    <dgm:pt modelId="{B81A5DFF-FB05-4AC6-9AC0-CEB2E43C3E8E}" type="parTrans" cxnId="{8BD6531B-5E17-491C-B9AB-89A49D849701}">
      <dgm:prSet/>
      <dgm:spPr/>
      <dgm:t>
        <a:bodyPr/>
        <a:lstStyle/>
        <a:p>
          <a:endParaRPr lang="en-US"/>
        </a:p>
      </dgm:t>
    </dgm:pt>
    <dgm:pt modelId="{86784B88-A561-4F6A-B32E-8590CAAA5DE7}" type="sibTrans" cxnId="{8BD6531B-5E17-491C-B9AB-89A49D849701}">
      <dgm:prSet/>
      <dgm:spPr/>
      <dgm:t>
        <a:bodyPr/>
        <a:lstStyle/>
        <a:p>
          <a:endParaRPr lang="en-US"/>
        </a:p>
      </dgm:t>
    </dgm:pt>
    <dgm:pt modelId="{8DD2FA70-9397-4F54-B54D-E6C8748ACD9A}">
      <dgm:prSet custT="1"/>
      <dgm:spPr/>
      <dgm:t>
        <a:bodyPr/>
        <a:lstStyle/>
        <a:p>
          <a:r>
            <a:rPr lang="en-US" sz="2800" dirty="0"/>
            <a:t>U</a:t>
          </a:r>
          <a:r>
            <a:rPr lang="en-US" sz="2800" b="0" i="0" dirty="0"/>
            <a:t>ser permissions are checked.</a:t>
          </a:r>
          <a:endParaRPr lang="en-US" sz="2800" dirty="0"/>
        </a:p>
      </dgm:t>
    </dgm:pt>
    <dgm:pt modelId="{F6B17C49-BFB1-4B7C-A948-83FFF18140BB}" type="parTrans" cxnId="{FC4721A1-450F-42D0-9E40-CD54FAE9FBC4}">
      <dgm:prSet/>
      <dgm:spPr/>
      <dgm:t>
        <a:bodyPr/>
        <a:lstStyle/>
        <a:p>
          <a:endParaRPr lang="en-US"/>
        </a:p>
      </dgm:t>
    </dgm:pt>
    <dgm:pt modelId="{7C8EF8B1-C242-403D-A9AB-6F5A69331829}" type="sibTrans" cxnId="{FC4721A1-450F-42D0-9E40-CD54FAE9FBC4}">
      <dgm:prSet/>
      <dgm:spPr/>
      <dgm:t>
        <a:bodyPr/>
        <a:lstStyle/>
        <a:p>
          <a:endParaRPr lang="en-US"/>
        </a:p>
      </dgm:t>
    </dgm:pt>
    <dgm:pt modelId="{42D9AC8C-B00A-415C-8E31-C8A1DAD8F7C8}">
      <dgm:prSet custT="1"/>
      <dgm:spPr/>
      <dgm:t>
        <a:bodyPr/>
        <a:lstStyle/>
        <a:p>
          <a:r>
            <a:rPr lang="en-US" sz="2800"/>
            <a:t>Does </a:t>
          </a:r>
          <a:r>
            <a:rPr lang="en-US" sz="2800" dirty="0"/>
            <a:t>a cached plan exist?</a:t>
          </a:r>
        </a:p>
      </dgm:t>
    </dgm:pt>
    <dgm:pt modelId="{4ED61AAB-262F-4B46-9FEF-E2A4E786E88B}" type="parTrans" cxnId="{97DAC4F4-FCE1-468B-A75C-D92A5EA09A08}">
      <dgm:prSet/>
      <dgm:spPr/>
      <dgm:t>
        <a:bodyPr/>
        <a:lstStyle/>
        <a:p>
          <a:endParaRPr lang="en-US"/>
        </a:p>
      </dgm:t>
    </dgm:pt>
    <dgm:pt modelId="{99E671E6-B442-4600-ADB2-94F414A453C9}" type="sibTrans" cxnId="{97DAC4F4-FCE1-468B-A75C-D92A5EA09A08}">
      <dgm:prSet/>
      <dgm:spPr/>
      <dgm:t>
        <a:bodyPr/>
        <a:lstStyle/>
        <a:p>
          <a:endParaRPr lang="en-US"/>
        </a:p>
      </dgm:t>
    </dgm:pt>
    <dgm:pt modelId="{2BA53DE8-C882-45F0-A3F5-C5DB2EE1F088}" type="pres">
      <dgm:prSet presAssocID="{AA501054-7272-43B7-9574-3FDFD3E347D2}" presName="linear" presStyleCnt="0">
        <dgm:presLayoutVars>
          <dgm:animLvl val="lvl"/>
          <dgm:resizeHandles val="exact"/>
        </dgm:presLayoutVars>
      </dgm:prSet>
      <dgm:spPr/>
    </dgm:pt>
    <dgm:pt modelId="{383E267F-95CC-4401-A58C-E0EC89931806}" type="pres">
      <dgm:prSet presAssocID="{8DD2FA70-9397-4F54-B54D-E6C8748ACD9A}" presName="parentText" presStyleLbl="node1" presStyleIdx="0" presStyleCnt="5">
        <dgm:presLayoutVars>
          <dgm:chMax val="0"/>
          <dgm:bulletEnabled val="1"/>
        </dgm:presLayoutVars>
      </dgm:prSet>
      <dgm:spPr/>
    </dgm:pt>
    <dgm:pt modelId="{18B79637-CFB4-4586-BD85-99E1DB69A353}" type="pres">
      <dgm:prSet presAssocID="{7C8EF8B1-C242-403D-A9AB-6F5A69331829}" presName="spacer" presStyleCnt="0"/>
      <dgm:spPr/>
    </dgm:pt>
    <dgm:pt modelId="{E0E1D3EC-81AB-4DDF-9698-FB3E21CBBA67}" type="pres">
      <dgm:prSet presAssocID="{42D9AC8C-B00A-415C-8E31-C8A1DAD8F7C8}" presName="parentText" presStyleLbl="node1" presStyleIdx="1" presStyleCnt="5">
        <dgm:presLayoutVars>
          <dgm:chMax val="0"/>
          <dgm:bulletEnabled val="1"/>
        </dgm:presLayoutVars>
      </dgm:prSet>
      <dgm:spPr/>
    </dgm:pt>
    <dgm:pt modelId="{D24E65A7-D984-4BE0-A3AC-00C9B80A30C7}" type="pres">
      <dgm:prSet presAssocID="{99E671E6-B442-4600-ADB2-94F414A453C9}" presName="spacer" presStyleCnt="0"/>
      <dgm:spPr/>
    </dgm:pt>
    <dgm:pt modelId="{7857B639-65CC-486C-8EFD-A918198FC586}" type="pres">
      <dgm:prSet presAssocID="{C29C0580-380C-475F-B294-F560B99136E8}" presName="parentText" presStyleLbl="node1" presStyleIdx="2" presStyleCnt="5">
        <dgm:presLayoutVars>
          <dgm:chMax val="0"/>
          <dgm:bulletEnabled val="1"/>
        </dgm:presLayoutVars>
      </dgm:prSet>
      <dgm:spPr/>
    </dgm:pt>
    <dgm:pt modelId="{85775E6F-2CAC-4396-BDAA-C80D85B4E150}" type="pres">
      <dgm:prSet presAssocID="{86784B88-A561-4F6A-B32E-8590CAAA5DE7}" presName="spacer" presStyleCnt="0"/>
      <dgm:spPr/>
    </dgm:pt>
    <dgm:pt modelId="{524A67A9-B79C-4B23-9404-C87D61A30585}" type="pres">
      <dgm:prSet presAssocID="{6F25A546-799D-436A-9037-49D14AF4A107}" presName="parentText" presStyleLbl="node1" presStyleIdx="3" presStyleCnt="5">
        <dgm:presLayoutVars>
          <dgm:chMax val="0"/>
          <dgm:bulletEnabled val="1"/>
        </dgm:presLayoutVars>
      </dgm:prSet>
      <dgm:spPr/>
    </dgm:pt>
    <dgm:pt modelId="{EC537CA7-1C8C-4D67-A2FF-A17DA2A5082B}" type="pres">
      <dgm:prSet presAssocID="{7B933C70-47B9-428C-BB05-D5C58EBFAAF4}" presName="spacer" presStyleCnt="0"/>
      <dgm:spPr/>
    </dgm:pt>
    <dgm:pt modelId="{4542E025-F95B-427C-9891-4B9526118B82}" type="pres">
      <dgm:prSet presAssocID="{856D0975-D23A-45BD-950F-A3C66F54B3ED}" presName="parentText" presStyleLbl="node1" presStyleIdx="4" presStyleCnt="5">
        <dgm:presLayoutVars>
          <dgm:chMax val="0"/>
          <dgm:bulletEnabled val="1"/>
        </dgm:presLayoutVars>
      </dgm:prSet>
      <dgm:spPr/>
    </dgm:pt>
  </dgm:ptLst>
  <dgm:cxnLst>
    <dgm:cxn modelId="{99E72305-DD5C-4604-BB97-2F178605E8C0}" type="presOf" srcId="{856D0975-D23A-45BD-950F-A3C66F54B3ED}" destId="{4542E025-F95B-427C-9891-4B9526118B82}" srcOrd="0" destOrd="0" presId="urn:microsoft.com/office/officeart/2005/8/layout/vList2"/>
    <dgm:cxn modelId="{C6BE3D0C-1508-4AA3-9048-C4CFC9C63DE1}" type="presOf" srcId="{42D9AC8C-B00A-415C-8E31-C8A1DAD8F7C8}" destId="{E0E1D3EC-81AB-4DDF-9698-FB3E21CBBA67}" srcOrd="0" destOrd="0" presId="urn:microsoft.com/office/officeart/2005/8/layout/vList2"/>
    <dgm:cxn modelId="{8BD6531B-5E17-491C-B9AB-89A49D849701}" srcId="{AA501054-7272-43B7-9574-3FDFD3E347D2}" destId="{C29C0580-380C-475F-B294-F560B99136E8}" srcOrd="2" destOrd="0" parTransId="{B81A5DFF-FB05-4AC6-9AC0-CEB2E43C3E8E}" sibTransId="{86784B88-A561-4F6A-B32E-8590CAAA5DE7}"/>
    <dgm:cxn modelId="{260C2B35-2603-4987-96A2-6623FE1BF16A}" srcId="{AA501054-7272-43B7-9574-3FDFD3E347D2}" destId="{6F25A546-799D-436A-9037-49D14AF4A107}" srcOrd="3" destOrd="0" parTransId="{4E40D8FF-5CEB-421A-BE89-814137AC9CCA}" sibTransId="{7B933C70-47B9-428C-BB05-D5C58EBFAAF4}"/>
    <dgm:cxn modelId="{C5C20640-C516-4781-A0CE-979FEAAF72B3}" type="presOf" srcId="{AA501054-7272-43B7-9574-3FDFD3E347D2}" destId="{2BA53DE8-C882-45F0-A3F5-C5DB2EE1F088}" srcOrd="0" destOrd="0" presId="urn:microsoft.com/office/officeart/2005/8/layout/vList2"/>
    <dgm:cxn modelId="{17ED2F66-4218-47F6-9996-91BBF7A86953}" type="presOf" srcId="{8DD2FA70-9397-4F54-B54D-E6C8748ACD9A}" destId="{383E267F-95CC-4401-A58C-E0EC89931806}" srcOrd="0" destOrd="0" presId="urn:microsoft.com/office/officeart/2005/8/layout/vList2"/>
    <dgm:cxn modelId="{9F1F8C69-658E-4BB9-B1A4-82A21C94DFB8}" srcId="{AA501054-7272-43B7-9574-3FDFD3E347D2}" destId="{856D0975-D23A-45BD-950F-A3C66F54B3ED}" srcOrd="4" destOrd="0" parTransId="{F84D84BF-4C71-4055-95FE-4014A7FF2D33}" sibTransId="{BB5DE9EF-8567-401C-8CE0-00D11DE4A7A8}"/>
    <dgm:cxn modelId="{34079050-0904-4E8D-BDC9-27FEF184EABB}" type="presOf" srcId="{6F25A546-799D-436A-9037-49D14AF4A107}" destId="{524A67A9-B79C-4B23-9404-C87D61A30585}" srcOrd="0" destOrd="0" presId="urn:microsoft.com/office/officeart/2005/8/layout/vList2"/>
    <dgm:cxn modelId="{76850F7C-2836-46DA-8CC5-478DEE861D09}" type="presOf" srcId="{C29C0580-380C-475F-B294-F560B99136E8}" destId="{7857B639-65CC-486C-8EFD-A918198FC586}" srcOrd="0" destOrd="0" presId="urn:microsoft.com/office/officeart/2005/8/layout/vList2"/>
    <dgm:cxn modelId="{FC4721A1-450F-42D0-9E40-CD54FAE9FBC4}" srcId="{AA501054-7272-43B7-9574-3FDFD3E347D2}" destId="{8DD2FA70-9397-4F54-B54D-E6C8748ACD9A}" srcOrd="0" destOrd="0" parTransId="{F6B17C49-BFB1-4B7C-A948-83FFF18140BB}" sibTransId="{7C8EF8B1-C242-403D-A9AB-6F5A69331829}"/>
    <dgm:cxn modelId="{97DAC4F4-FCE1-468B-A75C-D92A5EA09A08}" srcId="{AA501054-7272-43B7-9574-3FDFD3E347D2}" destId="{42D9AC8C-B00A-415C-8E31-C8A1DAD8F7C8}" srcOrd="1" destOrd="0" parTransId="{4ED61AAB-262F-4B46-9FEF-E2A4E786E88B}" sibTransId="{99E671E6-B442-4600-ADB2-94F414A453C9}"/>
    <dgm:cxn modelId="{825D5775-6BFB-41B4-849B-0963244075D6}" type="presParOf" srcId="{2BA53DE8-C882-45F0-A3F5-C5DB2EE1F088}" destId="{383E267F-95CC-4401-A58C-E0EC89931806}" srcOrd="0" destOrd="0" presId="urn:microsoft.com/office/officeart/2005/8/layout/vList2"/>
    <dgm:cxn modelId="{362EA214-FD53-4B92-BCB3-90D6087D868C}" type="presParOf" srcId="{2BA53DE8-C882-45F0-A3F5-C5DB2EE1F088}" destId="{18B79637-CFB4-4586-BD85-99E1DB69A353}" srcOrd="1" destOrd="0" presId="urn:microsoft.com/office/officeart/2005/8/layout/vList2"/>
    <dgm:cxn modelId="{DC29B798-118C-49AC-95A9-4F7A92C4F2EE}" type="presParOf" srcId="{2BA53DE8-C882-45F0-A3F5-C5DB2EE1F088}" destId="{E0E1D3EC-81AB-4DDF-9698-FB3E21CBBA67}" srcOrd="2" destOrd="0" presId="urn:microsoft.com/office/officeart/2005/8/layout/vList2"/>
    <dgm:cxn modelId="{B24E4A12-4104-4453-A1B2-A86C08967521}" type="presParOf" srcId="{2BA53DE8-C882-45F0-A3F5-C5DB2EE1F088}" destId="{D24E65A7-D984-4BE0-A3AC-00C9B80A30C7}" srcOrd="3" destOrd="0" presId="urn:microsoft.com/office/officeart/2005/8/layout/vList2"/>
    <dgm:cxn modelId="{8DD05156-DC9D-4667-80D6-561D99B00531}" type="presParOf" srcId="{2BA53DE8-C882-45F0-A3F5-C5DB2EE1F088}" destId="{7857B639-65CC-486C-8EFD-A918198FC586}" srcOrd="4" destOrd="0" presId="urn:microsoft.com/office/officeart/2005/8/layout/vList2"/>
    <dgm:cxn modelId="{22525807-82D7-4CFD-83A8-D3B99F090A31}" type="presParOf" srcId="{2BA53DE8-C882-45F0-A3F5-C5DB2EE1F088}" destId="{85775E6F-2CAC-4396-BDAA-C80D85B4E150}" srcOrd="5" destOrd="0" presId="urn:microsoft.com/office/officeart/2005/8/layout/vList2"/>
    <dgm:cxn modelId="{F33D468F-660E-4798-B38F-A173D19F5E6E}" type="presParOf" srcId="{2BA53DE8-C882-45F0-A3F5-C5DB2EE1F088}" destId="{524A67A9-B79C-4B23-9404-C87D61A30585}" srcOrd="6" destOrd="0" presId="urn:microsoft.com/office/officeart/2005/8/layout/vList2"/>
    <dgm:cxn modelId="{A70133C2-F1A7-4FB1-ADD3-7B60A3684474}" type="presParOf" srcId="{2BA53DE8-C882-45F0-A3F5-C5DB2EE1F088}" destId="{EC537CA7-1C8C-4D67-A2FF-A17DA2A5082B}" srcOrd="7" destOrd="0" presId="urn:microsoft.com/office/officeart/2005/8/layout/vList2"/>
    <dgm:cxn modelId="{7039D721-8EB7-4236-A34A-3B854E7CD29A}" type="presParOf" srcId="{2BA53DE8-C882-45F0-A3F5-C5DB2EE1F088}" destId="{4542E025-F95B-427C-9891-4B9526118B8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40920B-2C4F-43B4-89AD-64EEC6019ED2}"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2946E55A-32BE-49E8-B556-ED036734050F}">
      <dgm:prSet custT="1"/>
      <dgm:spPr/>
      <dgm:t>
        <a:bodyPr/>
        <a:lstStyle/>
        <a:p>
          <a:r>
            <a:rPr lang="en-US" sz="2000" dirty="0"/>
            <a:t>Constant Folding: Expressions with constant values are reduced</a:t>
          </a:r>
        </a:p>
      </dgm:t>
    </dgm:pt>
    <dgm:pt modelId="{EA755BDB-65F6-4BFF-8D2D-9EB7DD41FF8F}" type="parTrans" cxnId="{329B2D8D-9983-4F7F-804F-6A886C19DDA2}">
      <dgm:prSet/>
      <dgm:spPr/>
      <dgm:t>
        <a:bodyPr/>
        <a:lstStyle/>
        <a:p>
          <a:endParaRPr lang="en-US"/>
        </a:p>
      </dgm:t>
    </dgm:pt>
    <dgm:pt modelId="{4FFCA6CC-1E83-4DF3-9B27-D7CDE4CD4CC7}" type="sibTrans" cxnId="{329B2D8D-9983-4F7F-804F-6A886C19DDA2}">
      <dgm:prSet/>
      <dgm:spPr/>
      <dgm:t>
        <a:bodyPr/>
        <a:lstStyle/>
        <a:p>
          <a:endParaRPr lang="en-US"/>
        </a:p>
      </dgm:t>
    </dgm:pt>
    <dgm:pt modelId="{3964F9BA-4FF7-40BE-8120-77511C7AF0BF}">
      <dgm:prSet custT="1"/>
      <dgm:spPr/>
      <dgm:t>
        <a:bodyPr/>
        <a:lstStyle/>
        <a:p>
          <a:r>
            <a:rPr lang="en-US" sz="2000" b="1" dirty="0"/>
            <a:t>Quantity = 2 + 3 </a:t>
          </a:r>
          <a:r>
            <a:rPr lang="en-US" sz="2000" dirty="0"/>
            <a:t>becomes </a:t>
          </a:r>
          <a:r>
            <a:rPr lang="en-US" sz="2000" b="1" dirty="0"/>
            <a:t>Quantity =  5</a:t>
          </a:r>
          <a:endParaRPr lang="en-US" sz="2000" dirty="0"/>
        </a:p>
      </dgm:t>
    </dgm:pt>
    <dgm:pt modelId="{17F806FC-E47D-4C25-8BAA-12601E84478E}" type="parTrans" cxnId="{B6B22C22-4C47-4ACC-927D-7868A0BE8D14}">
      <dgm:prSet/>
      <dgm:spPr/>
      <dgm:t>
        <a:bodyPr/>
        <a:lstStyle/>
        <a:p>
          <a:endParaRPr lang="en-US"/>
        </a:p>
      </dgm:t>
    </dgm:pt>
    <dgm:pt modelId="{E6DECC28-ADCA-46D0-AB34-D401A8CAA11B}" type="sibTrans" cxnId="{B6B22C22-4C47-4ACC-927D-7868A0BE8D14}">
      <dgm:prSet/>
      <dgm:spPr/>
      <dgm:t>
        <a:bodyPr/>
        <a:lstStyle/>
        <a:p>
          <a:endParaRPr lang="en-US"/>
        </a:p>
      </dgm:t>
    </dgm:pt>
    <dgm:pt modelId="{871DBBC0-5C02-42CD-9E80-91D0DE976C8E}">
      <dgm:prSet custT="1"/>
      <dgm:spPr/>
      <dgm:t>
        <a:bodyPr/>
        <a:lstStyle/>
        <a:p>
          <a:r>
            <a:rPr lang="en-US" sz="2000" b="1" dirty="0"/>
            <a:t>10 &lt; 20 </a:t>
          </a:r>
          <a:r>
            <a:rPr lang="en-US" sz="2000" dirty="0"/>
            <a:t>becomes </a:t>
          </a:r>
          <a:r>
            <a:rPr lang="en-US" sz="2000" b="1" dirty="0"/>
            <a:t>True </a:t>
          </a:r>
          <a:endParaRPr lang="en-US" sz="2000" dirty="0"/>
        </a:p>
      </dgm:t>
    </dgm:pt>
    <dgm:pt modelId="{5D1DF68D-ECF1-435B-B687-3E2A5E695C2C}" type="parTrans" cxnId="{0C7F89D9-9D00-4EDF-8BA7-A27752D7AD7E}">
      <dgm:prSet/>
      <dgm:spPr/>
      <dgm:t>
        <a:bodyPr/>
        <a:lstStyle/>
        <a:p>
          <a:endParaRPr lang="en-US"/>
        </a:p>
      </dgm:t>
    </dgm:pt>
    <dgm:pt modelId="{AAABE9F4-B57C-45B3-BDFA-761691D68588}" type="sibTrans" cxnId="{0C7F89D9-9D00-4EDF-8BA7-A27752D7AD7E}">
      <dgm:prSet/>
      <dgm:spPr/>
      <dgm:t>
        <a:bodyPr/>
        <a:lstStyle/>
        <a:p>
          <a:endParaRPr lang="en-US"/>
        </a:p>
      </dgm:t>
    </dgm:pt>
    <dgm:pt modelId="{76B3B042-5773-4AF0-A342-03BD63583AE1}">
      <dgm:prSet custT="1"/>
      <dgm:spPr/>
      <dgm:t>
        <a:bodyPr/>
        <a:lstStyle/>
        <a:p>
          <a:r>
            <a:rPr lang="en-US" sz="2000" dirty="0"/>
            <a:t>Contradiction Detection: Removes criteria that doesn’t match table constraints</a:t>
          </a:r>
        </a:p>
      </dgm:t>
    </dgm:pt>
    <dgm:pt modelId="{A36F6669-AD87-46CE-9AB1-E58B8B67CE26}" type="parTrans" cxnId="{BC5865D9-28E2-4855-A1F5-28EF2B6A834E}">
      <dgm:prSet/>
      <dgm:spPr/>
      <dgm:t>
        <a:bodyPr/>
        <a:lstStyle/>
        <a:p>
          <a:endParaRPr lang="en-US"/>
        </a:p>
      </dgm:t>
    </dgm:pt>
    <dgm:pt modelId="{0EBFAFB6-67BA-4D31-A1F8-D53B5916C74B}" type="sibTrans" cxnId="{BC5865D9-28E2-4855-A1F5-28EF2B6A834E}">
      <dgm:prSet/>
      <dgm:spPr/>
      <dgm:t>
        <a:bodyPr/>
        <a:lstStyle/>
        <a:p>
          <a:endParaRPr lang="en-US"/>
        </a:p>
      </dgm:t>
    </dgm:pt>
    <dgm:pt modelId="{076924B9-43A7-4A09-A0A0-51577E02992A}">
      <dgm:prSet custT="1"/>
      <dgm:spPr/>
      <dgm:t>
        <a:bodyPr/>
        <a:lstStyle/>
        <a:p>
          <a:r>
            <a:rPr lang="en-US" sz="2000" b="1" dirty="0"/>
            <a:t>Constraint: </a:t>
          </a:r>
          <a:r>
            <a:rPr lang="en-US" sz="2000" dirty="0"/>
            <a:t>Age &gt; 18</a:t>
          </a:r>
        </a:p>
      </dgm:t>
    </dgm:pt>
    <dgm:pt modelId="{D89B5B6B-BBB9-4D9B-AF87-249D01D07956}" type="parTrans" cxnId="{A0584668-E5D7-46AA-99CE-52F59A921508}">
      <dgm:prSet/>
      <dgm:spPr/>
      <dgm:t>
        <a:bodyPr/>
        <a:lstStyle/>
        <a:p>
          <a:endParaRPr lang="en-US"/>
        </a:p>
      </dgm:t>
    </dgm:pt>
    <dgm:pt modelId="{6FDEDA38-CC46-422E-A22D-E692CF57B8D2}" type="sibTrans" cxnId="{A0584668-E5D7-46AA-99CE-52F59A921508}">
      <dgm:prSet/>
      <dgm:spPr/>
      <dgm:t>
        <a:bodyPr/>
        <a:lstStyle/>
        <a:p>
          <a:endParaRPr lang="en-US"/>
        </a:p>
      </dgm:t>
    </dgm:pt>
    <dgm:pt modelId="{637A78A2-5937-4FFB-9D4D-653846F4F401}">
      <dgm:prSet custT="1"/>
      <dgm:spPr/>
      <dgm:t>
        <a:bodyPr/>
        <a:lstStyle/>
        <a:p>
          <a:r>
            <a:rPr lang="en-US" sz="2000" b="1" dirty="0"/>
            <a:t>Contradiction: </a:t>
          </a:r>
          <a:r>
            <a:rPr lang="en-US" sz="2000" dirty="0"/>
            <a:t>WHERE Age &lt; 18</a:t>
          </a:r>
        </a:p>
      </dgm:t>
    </dgm:pt>
    <dgm:pt modelId="{326A3761-38CF-430A-823F-835DB6D9D681}" type="parTrans" cxnId="{7833CA04-16BB-46D1-8B5F-259F1602A19F}">
      <dgm:prSet/>
      <dgm:spPr/>
      <dgm:t>
        <a:bodyPr/>
        <a:lstStyle/>
        <a:p>
          <a:endParaRPr lang="en-US"/>
        </a:p>
      </dgm:t>
    </dgm:pt>
    <dgm:pt modelId="{D9BCB6D1-8F0A-4413-806C-CF398451F3E3}" type="sibTrans" cxnId="{7833CA04-16BB-46D1-8B5F-259F1602A19F}">
      <dgm:prSet/>
      <dgm:spPr/>
      <dgm:t>
        <a:bodyPr/>
        <a:lstStyle/>
        <a:p>
          <a:endParaRPr lang="en-US"/>
        </a:p>
      </dgm:t>
    </dgm:pt>
    <dgm:pt modelId="{A9D25BD0-BE09-4345-BADE-D4F2B24CCE15}">
      <dgm:prSet custT="1"/>
      <dgm:spPr/>
      <dgm:t>
        <a:bodyPr/>
        <a:lstStyle/>
        <a:p>
          <a:r>
            <a:rPr lang="en-US" sz="2000" dirty="0"/>
            <a:t>Domain Simplification: Reduces complex ranges to simple ranges</a:t>
          </a:r>
        </a:p>
      </dgm:t>
    </dgm:pt>
    <dgm:pt modelId="{4DD442C8-D1CC-4724-974D-833E6852A84E}" type="parTrans" cxnId="{E4C4C425-C11C-4398-900F-D51AA5D17E08}">
      <dgm:prSet/>
      <dgm:spPr/>
      <dgm:t>
        <a:bodyPr/>
        <a:lstStyle/>
        <a:p>
          <a:endParaRPr lang="en-US"/>
        </a:p>
      </dgm:t>
    </dgm:pt>
    <dgm:pt modelId="{AEFA25C7-5D27-45F1-9593-A65F3B64ADB9}" type="sibTrans" cxnId="{E4C4C425-C11C-4398-900F-D51AA5D17E08}">
      <dgm:prSet/>
      <dgm:spPr/>
      <dgm:t>
        <a:bodyPr/>
        <a:lstStyle/>
        <a:p>
          <a:endParaRPr lang="en-US"/>
        </a:p>
      </dgm:t>
    </dgm:pt>
    <dgm:pt modelId="{7F438570-B1D3-4200-A192-AF8BDAD44F69}">
      <dgm:prSet custT="1"/>
      <dgm:spPr/>
      <dgm:t>
        <a:bodyPr/>
        <a:lstStyle/>
        <a:p>
          <a:r>
            <a:rPr lang="en-US" sz="2000" b="1" dirty="0"/>
            <a:t>Complex range: </a:t>
          </a:r>
          <a:r>
            <a:rPr lang="en-US" sz="2000" dirty="0"/>
            <a:t>ID &gt; 10 and ID &lt; 20 or ID &gt; 30 and &lt; 50</a:t>
          </a:r>
        </a:p>
      </dgm:t>
    </dgm:pt>
    <dgm:pt modelId="{1D0A2C0D-ADCD-45A3-AE3A-164C719F0922}" type="parTrans" cxnId="{06A7372E-6D04-4029-B30D-09E0C0497742}">
      <dgm:prSet/>
      <dgm:spPr/>
      <dgm:t>
        <a:bodyPr/>
        <a:lstStyle/>
        <a:p>
          <a:endParaRPr lang="en-US"/>
        </a:p>
      </dgm:t>
    </dgm:pt>
    <dgm:pt modelId="{2A337360-18E4-4101-9C2E-D9303CF8752A}" type="sibTrans" cxnId="{06A7372E-6D04-4029-B30D-09E0C0497742}">
      <dgm:prSet/>
      <dgm:spPr/>
      <dgm:t>
        <a:bodyPr/>
        <a:lstStyle/>
        <a:p>
          <a:endParaRPr lang="en-US"/>
        </a:p>
      </dgm:t>
    </dgm:pt>
    <dgm:pt modelId="{4D6F902A-E4D3-48AC-87E4-5E2A16685C7B}">
      <dgm:prSet custT="1"/>
      <dgm:spPr/>
      <dgm:t>
        <a:bodyPr/>
        <a:lstStyle/>
        <a:p>
          <a:r>
            <a:rPr lang="en-US" sz="2000" b="1" dirty="0"/>
            <a:t>Simplified range: </a:t>
          </a:r>
          <a:r>
            <a:rPr lang="en-US" sz="2000" dirty="0"/>
            <a:t>ID &gt; 10 and &lt; 50</a:t>
          </a:r>
        </a:p>
      </dgm:t>
    </dgm:pt>
    <dgm:pt modelId="{A63E84C0-9C6E-4EEE-AD57-58879E907ED7}" type="parTrans" cxnId="{D72C74F1-A0DC-4835-B2D5-8B2E31336AD3}">
      <dgm:prSet/>
      <dgm:spPr/>
      <dgm:t>
        <a:bodyPr/>
        <a:lstStyle/>
        <a:p>
          <a:endParaRPr lang="en-US"/>
        </a:p>
      </dgm:t>
    </dgm:pt>
    <dgm:pt modelId="{D260CFE3-4206-445A-8836-FE991D38A8D8}" type="sibTrans" cxnId="{D72C74F1-A0DC-4835-B2D5-8B2E31336AD3}">
      <dgm:prSet/>
      <dgm:spPr/>
      <dgm:t>
        <a:bodyPr/>
        <a:lstStyle/>
        <a:p>
          <a:endParaRPr lang="en-US"/>
        </a:p>
      </dgm:t>
    </dgm:pt>
    <dgm:pt modelId="{64D33930-0BC8-4AC5-8490-0AD3A9762C5D}">
      <dgm:prSet custT="1"/>
      <dgm:spPr/>
      <dgm:t>
        <a:bodyPr/>
        <a:lstStyle/>
        <a:p>
          <a:r>
            <a:rPr lang="en-US" sz="2000" dirty="0"/>
            <a:t>Join Simplification: Removes redundant joins that are not necessary</a:t>
          </a:r>
        </a:p>
      </dgm:t>
    </dgm:pt>
    <dgm:pt modelId="{02295F83-E2FD-4CBB-88E9-C60E51A42603}" type="parTrans" cxnId="{C22C03F9-38DF-4E17-9141-DED01C4464E8}">
      <dgm:prSet/>
      <dgm:spPr/>
      <dgm:t>
        <a:bodyPr/>
        <a:lstStyle/>
        <a:p>
          <a:endParaRPr lang="en-US"/>
        </a:p>
      </dgm:t>
    </dgm:pt>
    <dgm:pt modelId="{983B83DA-FC24-499B-9E2B-17CDA061C260}" type="sibTrans" cxnId="{C22C03F9-38DF-4E17-9141-DED01C4464E8}">
      <dgm:prSet/>
      <dgm:spPr/>
      <dgm:t>
        <a:bodyPr/>
        <a:lstStyle/>
        <a:p>
          <a:endParaRPr lang="en-US"/>
        </a:p>
      </dgm:t>
    </dgm:pt>
    <dgm:pt modelId="{B37C91EB-9FCC-4E01-B940-3E9D92484C6D}">
      <dgm:prSet custT="1"/>
      <dgm:spPr/>
      <dgm:t>
        <a:bodyPr/>
        <a:lstStyle/>
        <a:p>
          <a:r>
            <a:rPr lang="en-US" sz="2000" dirty="0"/>
            <a:t>Predicate Pushdown: Perform calculations only on rows returned</a:t>
          </a:r>
        </a:p>
      </dgm:t>
    </dgm:pt>
    <dgm:pt modelId="{4C4C1DED-94D8-4B02-B778-D16D6D798797}" type="parTrans" cxnId="{E1FAEFE8-26D0-42F5-99ED-63669657323C}">
      <dgm:prSet/>
      <dgm:spPr/>
      <dgm:t>
        <a:bodyPr/>
        <a:lstStyle/>
        <a:p>
          <a:endParaRPr lang="en-US"/>
        </a:p>
      </dgm:t>
    </dgm:pt>
    <dgm:pt modelId="{9323958A-F5EF-44B8-AF11-5E1B42105D70}" type="sibTrans" cxnId="{E1FAEFE8-26D0-42F5-99ED-63669657323C}">
      <dgm:prSet/>
      <dgm:spPr/>
      <dgm:t>
        <a:bodyPr/>
        <a:lstStyle/>
        <a:p>
          <a:endParaRPr lang="en-US"/>
        </a:p>
      </dgm:t>
    </dgm:pt>
    <dgm:pt modelId="{7D5199FE-9749-49EF-9B5C-676307B6D65D}" type="pres">
      <dgm:prSet presAssocID="{6540920B-2C4F-43B4-89AD-64EEC6019ED2}" presName="linear" presStyleCnt="0">
        <dgm:presLayoutVars>
          <dgm:animLvl val="lvl"/>
          <dgm:resizeHandles val="exact"/>
        </dgm:presLayoutVars>
      </dgm:prSet>
      <dgm:spPr/>
    </dgm:pt>
    <dgm:pt modelId="{D0B18191-AC71-49BF-98CD-1E93E2ABEF4C}" type="pres">
      <dgm:prSet presAssocID="{2946E55A-32BE-49E8-B556-ED036734050F}" presName="parentText" presStyleLbl="node1" presStyleIdx="0" presStyleCnt="5">
        <dgm:presLayoutVars>
          <dgm:chMax val="0"/>
          <dgm:bulletEnabled val="1"/>
        </dgm:presLayoutVars>
      </dgm:prSet>
      <dgm:spPr/>
    </dgm:pt>
    <dgm:pt modelId="{E7753C57-A5F5-46E1-B7BB-82581E003E85}" type="pres">
      <dgm:prSet presAssocID="{2946E55A-32BE-49E8-B556-ED036734050F}" presName="childText" presStyleLbl="revTx" presStyleIdx="0" presStyleCnt="3">
        <dgm:presLayoutVars>
          <dgm:bulletEnabled val="1"/>
        </dgm:presLayoutVars>
      </dgm:prSet>
      <dgm:spPr/>
    </dgm:pt>
    <dgm:pt modelId="{AD3DC3D7-B755-496C-B049-673782A48B7E}" type="pres">
      <dgm:prSet presAssocID="{76B3B042-5773-4AF0-A342-03BD63583AE1}" presName="parentText" presStyleLbl="node1" presStyleIdx="1" presStyleCnt="5">
        <dgm:presLayoutVars>
          <dgm:chMax val="0"/>
          <dgm:bulletEnabled val="1"/>
        </dgm:presLayoutVars>
      </dgm:prSet>
      <dgm:spPr/>
    </dgm:pt>
    <dgm:pt modelId="{F4979A52-6910-4680-A30D-AF6E5F6F6BEB}" type="pres">
      <dgm:prSet presAssocID="{76B3B042-5773-4AF0-A342-03BD63583AE1}" presName="childText" presStyleLbl="revTx" presStyleIdx="1" presStyleCnt="3">
        <dgm:presLayoutVars>
          <dgm:bulletEnabled val="1"/>
        </dgm:presLayoutVars>
      </dgm:prSet>
      <dgm:spPr/>
    </dgm:pt>
    <dgm:pt modelId="{00D08612-0E1E-47DC-8CA9-705E272E1D3D}" type="pres">
      <dgm:prSet presAssocID="{A9D25BD0-BE09-4345-BADE-D4F2B24CCE15}" presName="parentText" presStyleLbl="node1" presStyleIdx="2" presStyleCnt="5">
        <dgm:presLayoutVars>
          <dgm:chMax val="0"/>
          <dgm:bulletEnabled val="1"/>
        </dgm:presLayoutVars>
      </dgm:prSet>
      <dgm:spPr/>
    </dgm:pt>
    <dgm:pt modelId="{E0A24385-0B6B-4B50-BE74-56A56D95DC41}" type="pres">
      <dgm:prSet presAssocID="{A9D25BD0-BE09-4345-BADE-D4F2B24CCE15}" presName="childText" presStyleLbl="revTx" presStyleIdx="2" presStyleCnt="3">
        <dgm:presLayoutVars>
          <dgm:bulletEnabled val="1"/>
        </dgm:presLayoutVars>
      </dgm:prSet>
      <dgm:spPr/>
    </dgm:pt>
    <dgm:pt modelId="{4DCA75EA-7FE7-4098-A98C-5F17DD83CF52}" type="pres">
      <dgm:prSet presAssocID="{64D33930-0BC8-4AC5-8490-0AD3A9762C5D}" presName="parentText" presStyleLbl="node1" presStyleIdx="3" presStyleCnt="5">
        <dgm:presLayoutVars>
          <dgm:chMax val="0"/>
          <dgm:bulletEnabled val="1"/>
        </dgm:presLayoutVars>
      </dgm:prSet>
      <dgm:spPr/>
    </dgm:pt>
    <dgm:pt modelId="{756D783C-077A-40C8-8A99-2B58F0D50042}" type="pres">
      <dgm:prSet presAssocID="{983B83DA-FC24-499B-9E2B-17CDA061C260}" presName="spacer" presStyleCnt="0"/>
      <dgm:spPr/>
    </dgm:pt>
    <dgm:pt modelId="{4D843B81-431E-4829-9E03-521C00A76FD2}" type="pres">
      <dgm:prSet presAssocID="{B37C91EB-9FCC-4E01-B940-3E9D92484C6D}" presName="parentText" presStyleLbl="node1" presStyleIdx="4" presStyleCnt="5">
        <dgm:presLayoutVars>
          <dgm:chMax val="0"/>
          <dgm:bulletEnabled val="1"/>
        </dgm:presLayoutVars>
      </dgm:prSet>
      <dgm:spPr/>
    </dgm:pt>
  </dgm:ptLst>
  <dgm:cxnLst>
    <dgm:cxn modelId="{B8147200-7F1D-437F-8F7A-66B3B4272B3F}" type="presOf" srcId="{871DBBC0-5C02-42CD-9E80-91D0DE976C8E}" destId="{E7753C57-A5F5-46E1-B7BB-82581E003E85}" srcOrd="0" destOrd="1" presId="urn:microsoft.com/office/officeart/2005/8/layout/vList2"/>
    <dgm:cxn modelId="{7833CA04-16BB-46D1-8B5F-259F1602A19F}" srcId="{76B3B042-5773-4AF0-A342-03BD63583AE1}" destId="{637A78A2-5937-4FFB-9D4D-653846F4F401}" srcOrd="1" destOrd="0" parTransId="{326A3761-38CF-430A-823F-835DB6D9D681}" sibTransId="{D9BCB6D1-8F0A-4413-806C-CF398451F3E3}"/>
    <dgm:cxn modelId="{8F74EB13-1DC6-4730-BD88-3EFC93851120}" type="presOf" srcId="{6540920B-2C4F-43B4-89AD-64EEC6019ED2}" destId="{7D5199FE-9749-49EF-9B5C-676307B6D65D}" srcOrd="0" destOrd="0" presId="urn:microsoft.com/office/officeart/2005/8/layout/vList2"/>
    <dgm:cxn modelId="{B6B22C22-4C47-4ACC-927D-7868A0BE8D14}" srcId="{2946E55A-32BE-49E8-B556-ED036734050F}" destId="{3964F9BA-4FF7-40BE-8120-77511C7AF0BF}" srcOrd="0" destOrd="0" parTransId="{17F806FC-E47D-4C25-8BAA-12601E84478E}" sibTransId="{E6DECC28-ADCA-46D0-AB34-D401A8CAA11B}"/>
    <dgm:cxn modelId="{E4C4C425-C11C-4398-900F-D51AA5D17E08}" srcId="{6540920B-2C4F-43B4-89AD-64EEC6019ED2}" destId="{A9D25BD0-BE09-4345-BADE-D4F2B24CCE15}" srcOrd="2" destOrd="0" parTransId="{4DD442C8-D1CC-4724-974D-833E6852A84E}" sibTransId="{AEFA25C7-5D27-45F1-9593-A65F3B64ADB9}"/>
    <dgm:cxn modelId="{06A7372E-6D04-4029-B30D-09E0C0497742}" srcId="{A9D25BD0-BE09-4345-BADE-D4F2B24CCE15}" destId="{7F438570-B1D3-4200-A192-AF8BDAD44F69}" srcOrd="0" destOrd="0" parTransId="{1D0A2C0D-ADCD-45A3-AE3A-164C719F0922}" sibTransId="{2A337360-18E4-4101-9C2E-D9303CF8752A}"/>
    <dgm:cxn modelId="{EFE01564-6DB9-4BC6-8964-EFCEE4CE1F99}" type="presOf" srcId="{2946E55A-32BE-49E8-B556-ED036734050F}" destId="{D0B18191-AC71-49BF-98CD-1E93E2ABEF4C}" srcOrd="0" destOrd="0" presId="urn:microsoft.com/office/officeart/2005/8/layout/vList2"/>
    <dgm:cxn modelId="{A0584668-E5D7-46AA-99CE-52F59A921508}" srcId="{76B3B042-5773-4AF0-A342-03BD63583AE1}" destId="{076924B9-43A7-4A09-A0A0-51577E02992A}" srcOrd="0" destOrd="0" parTransId="{D89B5B6B-BBB9-4D9B-AF87-249D01D07956}" sibTransId="{6FDEDA38-CC46-422E-A22D-E692CF57B8D2}"/>
    <dgm:cxn modelId="{329B2D8D-9983-4F7F-804F-6A886C19DDA2}" srcId="{6540920B-2C4F-43B4-89AD-64EEC6019ED2}" destId="{2946E55A-32BE-49E8-B556-ED036734050F}" srcOrd="0" destOrd="0" parTransId="{EA755BDB-65F6-4BFF-8D2D-9EB7DD41FF8F}" sibTransId="{4FFCA6CC-1E83-4DF3-9B27-D7CDE4CD4CC7}"/>
    <dgm:cxn modelId="{AE339C98-3F15-457F-AD19-5CB2BE7C2032}" type="presOf" srcId="{76B3B042-5773-4AF0-A342-03BD63583AE1}" destId="{AD3DC3D7-B755-496C-B049-673782A48B7E}" srcOrd="0" destOrd="0" presId="urn:microsoft.com/office/officeart/2005/8/layout/vList2"/>
    <dgm:cxn modelId="{FA9230AE-4B66-45B8-9A78-382604010462}" type="presOf" srcId="{B37C91EB-9FCC-4E01-B940-3E9D92484C6D}" destId="{4D843B81-431E-4829-9E03-521C00A76FD2}" srcOrd="0" destOrd="0" presId="urn:microsoft.com/office/officeart/2005/8/layout/vList2"/>
    <dgm:cxn modelId="{BCEF1FBC-EEF5-4D17-B2FE-9F83530FC9D1}" type="presOf" srcId="{64D33930-0BC8-4AC5-8490-0AD3A9762C5D}" destId="{4DCA75EA-7FE7-4098-A98C-5F17DD83CF52}" srcOrd="0" destOrd="0" presId="urn:microsoft.com/office/officeart/2005/8/layout/vList2"/>
    <dgm:cxn modelId="{E76F66C9-3EA6-4F9F-93D5-EB51749100DC}" type="presOf" srcId="{A9D25BD0-BE09-4345-BADE-D4F2B24CCE15}" destId="{00D08612-0E1E-47DC-8CA9-705E272E1D3D}" srcOrd="0" destOrd="0" presId="urn:microsoft.com/office/officeart/2005/8/layout/vList2"/>
    <dgm:cxn modelId="{3E9D25D8-FB57-437E-B23C-56D4E25EAB69}" type="presOf" srcId="{7F438570-B1D3-4200-A192-AF8BDAD44F69}" destId="{E0A24385-0B6B-4B50-BE74-56A56D95DC41}" srcOrd="0" destOrd="0" presId="urn:microsoft.com/office/officeart/2005/8/layout/vList2"/>
    <dgm:cxn modelId="{BC5865D9-28E2-4855-A1F5-28EF2B6A834E}" srcId="{6540920B-2C4F-43B4-89AD-64EEC6019ED2}" destId="{76B3B042-5773-4AF0-A342-03BD63583AE1}" srcOrd="1" destOrd="0" parTransId="{A36F6669-AD87-46CE-9AB1-E58B8B67CE26}" sibTransId="{0EBFAFB6-67BA-4D31-A1F8-D53B5916C74B}"/>
    <dgm:cxn modelId="{0C7F89D9-9D00-4EDF-8BA7-A27752D7AD7E}" srcId="{2946E55A-32BE-49E8-B556-ED036734050F}" destId="{871DBBC0-5C02-42CD-9E80-91D0DE976C8E}" srcOrd="1" destOrd="0" parTransId="{5D1DF68D-ECF1-435B-B687-3E2A5E695C2C}" sibTransId="{AAABE9F4-B57C-45B3-BDFA-761691D68588}"/>
    <dgm:cxn modelId="{F29E8DDC-C4D3-49BF-B149-A63D6B5618F7}" type="presOf" srcId="{3964F9BA-4FF7-40BE-8120-77511C7AF0BF}" destId="{E7753C57-A5F5-46E1-B7BB-82581E003E85}" srcOrd="0" destOrd="0" presId="urn:microsoft.com/office/officeart/2005/8/layout/vList2"/>
    <dgm:cxn modelId="{32FF9AE1-0658-4361-BC86-C2723E3EA388}" type="presOf" srcId="{076924B9-43A7-4A09-A0A0-51577E02992A}" destId="{F4979A52-6910-4680-A30D-AF6E5F6F6BEB}" srcOrd="0" destOrd="0" presId="urn:microsoft.com/office/officeart/2005/8/layout/vList2"/>
    <dgm:cxn modelId="{886E43E6-E963-4A1C-848E-203D2D45C9ED}" type="presOf" srcId="{4D6F902A-E4D3-48AC-87E4-5E2A16685C7B}" destId="{E0A24385-0B6B-4B50-BE74-56A56D95DC41}" srcOrd="0" destOrd="1" presId="urn:microsoft.com/office/officeart/2005/8/layout/vList2"/>
    <dgm:cxn modelId="{E1FAEFE8-26D0-42F5-99ED-63669657323C}" srcId="{6540920B-2C4F-43B4-89AD-64EEC6019ED2}" destId="{B37C91EB-9FCC-4E01-B940-3E9D92484C6D}" srcOrd="4" destOrd="0" parTransId="{4C4C1DED-94D8-4B02-B778-D16D6D798797}" sibTransId="{9323958A-F5EF-44B8-AF11-5E1B42105D70}"/>
    <dgm:cxn modelId="{0C1162EB-B8D2-47CC-8CB9-79CE6BF681AC}" type="presOf" srcId="{637A78A2-5937-4FFB-9D4D-653846F4F401}" destId="{F4979A52-6910-4680-A30D-AF6E5F6F6BEB}" srcOrd="0" destOrd="1" presId="urn:microsoft.com/office/officeart/2005/8/layout/vList2"/>
    <dgm:cxn modelId="{D72C74F1-A0DC-4835-B2D5-8B2E31336AD3}" srcId="{A9D25BD0-BE09-4345-BADE-D4F2B24CCE15}" destId="{4D6F902A-E4D3-48AC-87E4-5E2A16685C7B}" srcOrd="1" destOrd="0" parTransId="{A63E84C0-9C6E-4EEE-AD57-58879E907ED7}" sibTransId="{D260CFE3-4206-445A-8836-FE991D38A8D8}"/>
    <dgm:cxn modelId="{C22C03F9-38DF-4E17-9141-DED01C4464E8}" srcId="{6540920B-2C4F-43B4-89AD-64EEC6019ED2}" destId="{64D33930-0BC8-4AC5-8490-0AD3A9762C5D}" srcOrd="3" destOrd="0" parTransId="{02295F83-E2FD-4CBB-88E9-C60E51A42603}" sibTransId="{983B83DA-FC24-499B-9E2B-17CDA061C260}"/>
    <dgm:cxn modelId="{437B8931-FEF9-492E-9EE0-108CB0EED03D}" type="presParOf" srcId="{7D5199FE-9749-49EF-9B5C-676307B6D65D}" destId="{D0B18191-AC71-49BF-98CD-1E93E2ABEF4C}" srcOrd="0" destOrd="0" presId="urn:microsoft.com/office/officeart/2005/8/layout/vList2"/>
    <dgm:cxn modelId="{6D1FAB75-3424-4530-A114-78F1624F22DE}" type="presParOf" srcId="{7D5199FE-9749-49EF-9B5C-676307B6D65D}" destId="{E7753C57-A5F5-46E1-B7BB-82581E003E85}" srcOrd="1" destOrd="0" presId="urn:microsoft.com/office/officeart/2005/8/layout/vList2"/>
    <dgm:cxn modelId="{542D38C8-8A30-421A-96D3-DA3DF50BE764}" type="presParOf" srcId="{7D5199FE-9749-49EF-9B5C-676307B6D65D}" destId="{AD3DC3D7-B755-496C-B049-673782A48B7E}" srcOrd="2" destOrd="0" presId="urn:microsoft.com/office/officeart/2005/8/layout/vList2"/>
    <dgm:cxn modelId="{C4F384B3-5A51-4B2D-81EB-E4BE1783D3AE}" type="presParOf" srcId="{7D5199FE-9749-49EF-9B5C-676307B6D65D}" destId="{F4979A52-6910-4680-A30D-AF6E5F6F6BEB}" srcOrd="3" destOrd="0" presId="urn:microsoft.com/office/officeart/2005/8/layout/vList2"/>
    <dgm:cxn modelId="{17F0E1BB-C9B1-461A-BAD5-E7864F675FBA}" type="presParOf" srcId="{7D5199FE-9749-49EF-9B5C-676307B6D65D}" destId="{00D08612-0E1E-47DC-8CA9-705E272E1D3D}" srcOrd="4" destOrd="0" presId="urn:microsoft.com/office/officeart/2005/8/layout/vList2"/>
    <dgm:cxn modelId="{6E1DBFE7-D3A4-40BE-9CF6-984A9A4E4982}" type="presParOf" srcId="{7D5199FE-9749-49EF-9B5C-676307B6D65D}" destId="{E0A24385-0B6B-4B50-BE74-56A56D95DC41}" srcOrd="5" destOrd="0" presId="urn:microsoft.com/office/officeart/2005/8/layout/vList2"/>
    <dgm:cxn modelId="{776BC91C-1274-45FE-A90A-B1C8993BDD8D}" type="presParOf" srcId="{7D5199FE-9749-49EF-9B5C-676307B6D65D}" destId="{4DCA75EA-7FE7-4098-A98C-5F17DD83CF52}" srcOrd="6" destOrd="0" presId="urn:microsoft.com/office/officeart/2005/8/layout/vList2"/>
    <dgm:cxn modelId="{3726E3F1-F73F-499F-B655-88D534EE202B}" type="presParOf" srcId="{7D5199FE-9749-49EF-9B5C-676307B6D65D}" destId="{756D783C-077A-40C8-8A99-2B58F0D50042}" srcOrd="7" destOrd="0" presId="urn:microsoft.com/office/officeart/2005/8/layout/vList2"/>
    <dgm:cxn modelId="{11460C99-2352-4777-9D6E-9729BEA45251}" type="presParOf" srcId="{7D5199FE-9749-49EF-9B5C-676307B6D65D}" destId="{4D843B81-431E-4829-9E03-521C00A76FD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E267F-95CC-4401-A58C-E0EC89931806}">
      <dsp:nvSpPr>
        <dsp:cNvPr id="0" name=""/>
        <dsp:cNvSpPr/>
      </dsp:nvSpPr>
      <dsp:spPr>
        <a:xfrm>
          <a:off x="0" y="142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a:t>
          </a:r>
          <a:r>
            <a:rPr lang="en-US" sz="2800" b="0" i="0" kern="1200" dirty="0"/>
            <a:t>ser permissions are checked.</a:t>
          </a:r>
          <a:endParaRPr lang="en-US" sz="2800" kern="1200" dirty="0"/>
        </a:p>
      </dsp:txBody>
      <dsp:txXfrm>
        <a:off x="42036" y="56321"/>
        <a:ext cx="10277102" cy="777048"/>
      </dsp:txXfrm>
    </dsp:sp>
    <dsp:sp modelId="{E0E1D3EC-81AB-4DDF-9698-FB3E21CBBA67}">
      <dsp:nvSpPr>
        <dsp:cNvPr id="0" name=""/>
        <dsp:cNvSpPr/>
      </dsp:nvSpPr>
      <dsp:spPr>
        <a:xfrm>
          <a:off x="0" y="10078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Does </a:t>
          </a:r>
          <a:r>
            <a:rPr lang="en-US" sz="2800" kern="1200" dirty="0"/>
            <a:t>a cached plan exist?</a:t>
          </a:r>
        </a:p>
      </dsp:txBody>
      <dsp:txXfrm>
        <a:off x="42036" y="1049921"/>
        <a:ext cx="10277102" cy="777048"/>
      </dsp:txXfrm>
    </dsp:sp>
    <dsp:sp modelId="{7857B639-65CC-486C-8EFD-A918198FC586}">
      <dsp:nvSpPr>
        <dsp:cNvPr id="0" name=""/>
        <dsp:cNvSpPr/>
      </dsp:nvSpPr>
      <dsp:spPr>
        <a:xfrm>
          <a:off x="0" y="2001485"/>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Object names (Tables, Views, Columns, etc.) to see if they exist. </a:t>
          </a:r>
          <a:endParaRPr lang="en-US" sz="2800" kern="1200" dirty="0"/>
        </a:p>
      </dsp:txBody>
      <dsp:txXfrm>
        <a:off x="42036" y="2043521"/>
        <a:ext cx="10277102" cy="777048"/>
      </dsp:txXfrm>
    </dsp:sp>
    <dsp:sp modelId="{524A67A9-B79C-4B23-9404-C87D61A30585}">
      <dsp:nvSpPr>
        <dsp:cNvPr id="0" name=""/>
        <dsp:cNvSpPr/>
      </dsp:nvSpPr>
      <dsp:spPr>
        <a:xfrm>
          <a:off x="0" y="29950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Resolve aliases of columns and tables</a:t>
          </a:r>
          <a:endParaRPr lang="en-US" sz="2800" kern="1200" dirty="0"/>
        </a:p>
      </dsp:txBody>
      <dsp:txXfrm>
        <a:off x="42036" y="3037122"/>
        <a:ext cx="10277102" cy="777048"/>
      </dsp:txXfrm>
    </dsp:sp>
    <dsp:sp modelId="{4542E025-F95B-427C-9891-4B9526118B82}">
      <dsp:nvSpPr>
        <dsp:cNvPr id="0" name=""/>
        <dsp:cNvSpPr/>
      </dsp:nvSpPr>
      <dsp:spPr>
        <a:xfrm>
          <a:off x="0" y="3988686"/>
          <a:ext cx="10361174"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
          </a:r>
          <a:r>
            <a:rPr lang="en-US" sz="2800" b="0" i="0" kern="1200" dirty="0"/>
            <a:t>ata types and if </a:t>
          </a:r>
          <a:r>
            <a:rPr lang="en-US" sz="2800" b="0" i="0" u="none" kern="1200" dirty="0"/>
            <a:t>implicit data type conversions are needed.</a:t>
          </a:r>
          <a:endParaRPr lang="en-US" sz="2800" b="0" u="none" kern="1200" dirty="0"/>
        </a:p>
      </dsp:txBody>
      <dsp:txXfrm>
        <a:off x="42036" y="4030722"/>
        <a:ext cx="10277102" cy="777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8191-AC71-49BF-98CD-1E93E2ABEF4C}">
      <dsp:nvSpPr>
        <dsp:cNvPr id="0" name=""/>
        <dsp:cNvSpPr/>
      </dsp:nvSpPr>
      <dsp:spPr>
        <a:xfrm>
          <a:off x="0" y="5556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Constant Folding: Expressions with constant values are reduced</a:t>
          </a:r>
        </a:p>
      </dsp:txBody>
      <dsp:txXfrm>
        <a:off x="29243" y="84805"/>
        <a:ext cx="11059279" cy="540554"/>
      </dsp:txXfrm>
    </dsp:sp>
    <dsp:sp modelId="{E7753C57-A5F5-46E1-B7BB-82581E003E85}">
      <dsp:nvSpPr>
        <dsp:cNvPr id="0" name=""/>
        <dsp:cNvSpPr/>
      </dsp:nvSpPr>
      <dsp:spPr>
        <a:xfrm>
          <a:off x="0" y="65460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Quantity = 2 + 3 </a:t>
          </a:r>
          <a:r>
            <a:rPr lang="en-US" sz="2000" kern="1200" dirty="0"/>
            <a:t>becomes </a:t>
          </a:r>
          <a:r>
            <a:rPr lang="en-US" sz="2000" b="1" kern="1200" dirty="0"/>
            <a:t>Quantity =  5</a:t>
          </a:r>
          <a:endParaRPr lang="en-US" sz="2000" kern="1200" dirty="0"/>
        </a:p>
        <a:p>
          <a:pPr marL="228600" lvl="1" indent="-228600" algn="l" defTabSz="889000">
            <a:lnSpc>
              <a:spcPct val="90000"/>
            </a:lnSpc>
            <a:spcBef>
              <a:spcPct val="0"/>
            </a:spcBef>
            <a:spcAft>
              <a:spcPct val="20000"/>
            </a:spcAft>
            <a:buChar char="•"/>
          </a:pPr>
          <a:r>
            <a:rPr lang="en-US" sz="2000" b="1" kern="1200" dirty="0"/>
            <a:t>10 &lt; 20 </a:t>
          </a:r>
          <a:r>
            <a:rPr lang="en-US" sz="2000" kern="1200" dirty="0"/>
            <a:t>becomes </a:t>
          </a:r>
          <a:r>
            <a:rPr lang="en-US" sz="2000" b="1" kern="1200" dirty="0"/>
            <a:t>True </a:t>
          </a:r>
          <a:endParaRPr lang="en-US" sz="2000" kern="1200" dirty="0"/>
        </a:p>
      </dsp:txBody>
      <dsp:txXfrm>
        <a:off x="0" y="654602"/>
        <a:ext cx="11117765" cy="728640"/>
      </dsp:txXfrm>
    </dsp:sp>
    <dsp:sp modelId="{AD3DC3D7-B755-496C-B049-673782A48B7E}">
      <dsp:nvSpPr>
        <dsp:cNvPr id="0" name=""/>
        <dsp:cNvSpPr/>
      </dsp:nvSpPr>
      <dsp:spPr>
        <a:xfrm>
          <a:off x="0" y="138324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Contradiction Detection: Removes criteria that doesn’t match table constraints</a:t>
          </a:r>
        </a:p>
      </dsp:txBody>
      <dsp:txXfrm>
        <a:off x="29243" y="1412485"/>
        <a:ext cx="11059279" cy="540554"/>
      </dsp:txXfrm>
    </dsp:sp>
    <dsp:sp modelId="{F4979A52-6910-4680-A30D-AF6E5F6F6BEB}">
      <dsp:nvSpPr>
        <dsp:cNvPr id="0" name=""/>
        <dsp:cNvSpPr/>
      </dsp:nvSpPr>
      <dsp:spPr>
        <a:xfrm>
          <a:off x="0" y="198228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Constraint: </a:t>
          </a:r>
          <a:r>
            <a:rPr lang="en-US" sz="2000" kern="1200" dirty="0"/>
            <a:t>Age &gt; 18</a:t>
          </a:r>
        </a:p>
        <a:p>
          <a:pPr marL="228600" lvl="1" indent="-228600" algn="l" defTabSz="889000">
            <a:lnSpc>
              <a:spcPct val="90000"/>
            </a:lnSpc>
            <a:spcBef>
              <a:spcPct val="0"/>
            </a:spcBef>
            <a:spcAft>
              <a:spcPct val="20000"/>
            </a:spcAft>
            <a:buChar char="•"/>
          </a:pPr>
          <a:r>
            <a:rPr lang="en-US" sz="2000" b="1" kern="1200" dirty="0"/>
            <a:t>Contradiction: </a:t>
          </a:r>
          <a:r>
            <a:rPr lang="en-US" sz="2000" kern="1200" dirty="0"/>
            <a:t>WHERE Age &lt; 18</a:t>
          </a:r>
        </a:p>
      </dsp:txBody>
      <dsp:txXfrm>
        <a:off x="0" y="1982282"/>
        <a:ext cx="11117765" cy="728640"/>
      </dsp:txXfrm>
    </dsp:sp>
    <dsp:sp modelId="{00D08612-0E1E-47DC-8CA9-705E272E1D3D}">
      <dsp:nvSpPr>
        <dsp:cNvPr id="0" name=""/>
        <dsp:cNvSpPr/>
      </dsp:nvSpPr>
      <dsp:spPr>
        <a:xfrm>
          <a:off x="0" y="271092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Domain Simplification: Reduces complex ranges to simple ranges</a:t>
          </a:r>
        </a:p>
      </dsp:txBody>
      <dsp:txXfrm>
        <a:off x="29243" y="2740165"/>
        <a:ext cx="11059279" cy="540554"/>
      </dsp:txXfrm>
    </dsp:sp>
    <dsp:sp modelId="{E0A24385-0B6B-4B50-BE74-56A56D95DC41}">
      <dsp:nvSpPr>
        <dsp:cNvPr id="0" name=""/>
        <dsp:cNvSpPr/>
      </dsp:nvSpPr>
      <dsp:spPr>
        <a:xfrm>
          <a:off x="0" y="3309962"/>
          <a:ext cx="11117765"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8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t>Complex range: </a:t>
          </a:r>
          <a:r>
            <a:rPr lang="en-US" sz="2000" kern="1200" dirty="0"/>
            <a:t>ID &gt; 10 and ID &lt; 20 or ID &gt; 30 and &lt; 50</a:t>
          </a:r>
        </a:p>
        <a:p>
          <a:pPr marL="228600" lvl="1" indent="-228600" algn="l" defTabSz="889000">
            <a:lnSpc>
              <a:spcPct val="90000"/>
            </a:lnSpc>
            <a:spcBef>
              <a:spcPct val="0"/>
            </a:spcBef>
            <a:spcAft>
              <a:spcPct val="20000"/>
            </a:spcAft>
            <a:buChar char="•"/>
          </a:pPr>
          <a:r>
            <a:rPr lang="en-US" sz="2000" b="1" kern="1200" dirty="0"/>
            <a:t>Simplified range: </a:t>
          </a:r>
          <a:r>
            <a:rPr lang="en-US" sz="2000" kern="1200" dirty="0"/>
            <a:t>ID &gt; 10 and &lt; 50</a:t>
          </a:r>
        </a:p>
      </dsp:txBody>
      <dsp:txXfrm>
        <a:off x="0" y="3309962"/>
        <a:ext cx="11117765" cy="728640"/>
      </dsp:txXfrm>
    </dsp:sp>
    <dsp:sp modelId="{4DCA75EA-7FE7-4098-A98C-5F17DD83CF52}">
      <dsp:nvSpPr>
        <dsp:cNvPr id="0" name=""/>
        <dsp:cNvSpPr/>
      </dsp:nvSpPr>
      <dsp:spPr>
        <a:xfrm>
          <a:off x="0" y="40386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Join Simplification: Removes redundant joins that are not necessary</a:t>
          </a:r>
        </a:p>
      </dsp:txBody>
      <dsp:txXfrm>
        <a:off x="29243" y="4067845"/>
        <a:ext cx="11059279" cy="540554"/>
      </dsp:txXfrm>
    </dsp:sp>
    <dsp:sp modelId="{4D843B81-431E-4829-9E03-521C00A76FD2}">
      <dsp:nvSpPr>
        <dsp:cNvPr id="0" name=""/>
        <dsp:cNvSpPr/>
      </dsp:nvSpPr>
      <dsp:spPr>
        <a:xfrm>
          <a:off x="0" y="4729802"/>
          <a:ext cx="11117765" cy="5990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Predicate Pushdown: Perform calculations only on rows returned</a:t>
          </a:r>
        </a:p>
      </dsp:txBody>
      <dsp:txXfrm>
        <a:off x="29243" y="4759045"/>
        <a:ext cx="11059279" cy="5405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33C33B-3B2B-4721-A29A-0F380FF448EB}" type="datetimeFigureOut">
              <a:rPr lang="en-US" smtClean="0"/>
              <a:t>4/19/2024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E544AD-9BB0-4254-880E-02BC266D926D}" type="slidenum">
              <a:rPr lang="en-US" smtClean="0"/>
              <a:t>‹#›</a:t>
            </a:fld>
            <a:endParaRPr lang="en-US"/>
          </a:p>
        </p:txBody>
      </p:sp>
    </p:spTree>
    <p:extLst>
      <p:ext uri="{BB962C8B-B14F-4D97-AF65-F5344CB8AC3E}">
        <p14:creationId xmlns:p14="http://schemas.microsoft.com/office/powerpoint/2010/main" val="164039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C2D4C-D7B5-4A96-8CD9-3A56D798F167}"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A191-6936-4106-86B0-744F7F9163D6}" type="slidenum">
              <a:rPr lang="en-US" smtClean="0"/>
              <a:t>‹#›</a:t>
            </a:fld>
            <a:endParaRPr lang="en-US" dirty="0"/>
          </a:p>
        </p:txBody>
      </p:sp>
    </p:spTree>
    <p:extLst>
      <p:ext uri="{BB962C8B-B14F-4D97-AF65-F5344CB8AC3E}">
        <p14:creationId xmlns:p14="http://schemas.microsoft.com/office/powerpoint/2010/main" val="318454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qlmct.com/data-type-conversio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sqlmct.com/transactions-and-errors/" TargetMode="External"/><Relationship Id="rId4" Type="http://schemas.openxmlformats.org/officeDocument/2006/relationships/hyperlink" Target="https://sqlmct.com/execution-plans-table-operator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4</a:t>
            </a:fld>
            <a:endParaRPr lang="en-US" dirty="0"/>
          </a:p>
        </p:txBody>
      </p:sp>
    </p:spTree>
    <p:extLst>
      <p:ext uri="{BB962C8B-B14F-4D97-AF65-F5344CB8AC3E}">
        <p14:creationId xmlns:p14="http://schemas.microsoft.com/office/powerpoint/2010/main" val="373154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5</a:t>
            </a:fld>
            <a:endParaRPr lang="en-US" dirty="0"/>
          </a:p>
        </p:txBody>
      </p:sp>
    </p:spTree>
    <p:extLst>
      <p:ext uri="{BB962C8B-B14F-4D97-AF65-F5344CB8AC3E}">
        <p14:creationId xmlns:p14="http://schemas.microsoft.com/office/powerpoint/2010/main" val="370836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This post will describe how a SQL Server will PROCESS a query. The first time through running an Ad Hoc query or Stored Procedure, SQL Server will go through each of the following steps.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first step is to </a:t>
            </a:r>
            <a:r>
              <a:rPr lang="en-US" sz="1200" b="1" i="0" dirty="0">
                <a:solidFill>
                  <a:srgbClr val="000000"/>
                </a:solidFill>
                <a:effectLst/>
                <a:latin typeface="+mn-lt"/>
              </a:rPr>
              <a:t>Parse</a:t>
            </a:r>
            <a:r>
              <a:rPr lang="en-US" sz="1200" b="0" i="0" dirty="0">
                <a:solidFill>
                  <a:srgbClr val="000000"/>
                </a:solidFill>
                <a:effectLst/>
                <a:latin typeface="+mn-lt"/>
              </a:rPr>
              <a:t> the statement into keywords, expressions, and operators. This is where the syntax of your query statement is checked for accuracy. Both the first and second steps are where you will find syntax errors. In most cases, these errors are caused by misspellings or putting commas in the wrong place.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second step is to </a:t>
            </a:r>
            <a:r>
              <a:rPr lang="en-US" sz="1200" b="1" i="0" dirty="0">
                <a:solidFill>
                  <a:srgbClr val="000000"/>
                </a:solidFill>
                <a:effectLst/>
                <a:latin typeface="+mn-lt"/>
              </a:rPr>
              <a:t>Resolve</a:t>
            </a:r>
            <a:r>
              <a:rPr lang="en-US" sz="1200" b="0" i="0" dirty="0">
                <a:solidFill>
                  <a:srgbClr val="000000"/>
                </a:solidFill>
                <a:effectLst/>
                <a:latin typeface="+mn-lt"/>
              </a:rPr>
              <a:t> object names (Tables, Views, Columns, etc.) to see if they exist. This step also resolves aliases of columns and tables, as well as, resolves data types and performs </a:t>
            </a:r>
            <a:r>
              <a:rPr lang="en-US" sz="1200" b="1" i="0" u="none" strike="noStrike" dirty="0">
                <a:solidFill>
                  <a:srgbClr val="005A8C"/>
                </a:solidFill>
                <a:effectLst/>
                <a:latin typeface="+mn-lt"/>
                <a:hlinkClick r:id="rId3"/>
              </a:rPr>
              <a:t>implicit data type conversions</a:t>
            </a:r>
            <a:r>
              <a:rPr lang="en-US" sz="1200" b="0" i="0" dirty="0">
                <a:solidFill>
                  <a:srgbClr val="000000"/>
                </a:solidFill>
                <a:effectLst/>
                <a:latin typeface="+mn-lt"/>
              </a:rPr>
              <a:t>. This is also where user permissions are checked and if any cached plans exist. As a side note, if you read other blog posts, this step is technically called the Binding phase. I personally call this step the Resolving phase to help spell the word PROCESS as a memorization tool and also to fit the steps on a single slide during presentations.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third step is to </a:t>
            </a:r>
            <a:r>
              <a:rPr lang="en-US" sz="1200" b="1" i="0" dirty="0">
                <a:solidFill>
                  <a:srgbClr val="000000"/>
                </a:solidFill>
                <a:effectLst/>
                <a:latin typeface="+mn-lt"/>
              </a:rPr>
              <a:t>Optimize</a:t>
            </a:r>
            <a:r>
              <a:rPr lang="en-US" sz="1200" b="0" i="0" dirty="0">
                <a:solidFill>
                  <a:srgbClr val="000000"/>
                </a:solidFill>
                <a:effectLst/>
                <a:latin typeface="+mn-lt"/>
              </a:rPr>
              <a:t> the query. This is where the query optimizer will find different ways of locating data from your tables based on available indexes and/or statistics. Once it figures a good enough plan to retrieve your result set using the least amount of resources, it will create an </a:t>
            </a:r>
            <a:r>
              <a:rPr lang="en-US" sz="1200" b="1" i="0" u="none" strike="noStrike" dirty="0">
                <a:solidFill>
                  <a:srgbClr val="005A8C"/>
                </a:solidFill>
                <a:effectLst/>
                <a:latin typeface="+mn-lt"/>
                <a:hlinkClick r:id="rId4"/>
              </a:rPr>
              <a:t>Execution Plan</a:t>
            </a:r>
            <a:r>
              <a:rPr lang="en-US" sz="1200" b="0" i="0" dirty="0">
                <a:solidFill>
                  <a:srgbClr val="000000"/>
                </a:solidFill>
                <a:effectLst/>
                <a:latin typeface="+mn-lt"/>
              </a:rPr>
              <a:t>. Errors would only occur during this stage if there is a lack of hardware resources. Most compile errors happen at the next step. </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The fourth step is to </a:t>
            </a:r>
            <a:r>
              <a:rPr lang="en-US" sz="1200" b="1" i="0" dirty="0">
                <a:solidFill>
                  <a:srgbClr val="000000"/>
                </a:solidFill>
                <a:effectLst/>
                <a:latin typeface="+mn-lt"/>
              </a:rPr>
              <a:t>Compile</a:t>
            </a:r>
            <a:r>
              <a:rPr lang="en-US" sz="1200" b="0" i="0" dirty="0">
                <a:solidFill>
                  <a:srgbClr val="000000"/>
                </a:solidFill>
                <a:effectLst/>
                <a:latin typeface="+mn-lt"/>
              </a:rPr>
              <a:t> the Execution Plan and store it in the Procedure Cache for future use. </a:t>
            </a:r>
          </a:p>
          <a:p>
            <a:pPr algn="l" fontAlgn="base"/>
            <a:r>
              <a:rPr lang="en-US" sz="1200" b="0" i="0" dirty="0">
                <a:solidFill>
                  <a:srgbClr val="000000"/>
                </a:solidFill>
                <a:effectLst/>
                <a:latin typeface="+mn-lt"/>
              </a:rPr>
              <a:t>Finally, the Execution Plan is passed to the Storage Engine to </a:t>
            </a:r>
            <a:r>
              <a:rPr lang="en-US" sz="1200" b="1" i="0" dirty="0">
                <a:solidFill>
                  <a:srgbClr val="000000"/>
                </a:solidFill>
                <a:effectLst/>
                <a:latin typeface="+mn-lt"/>
              </a:rPr>
              <a:t>Execute </a:t>
            </a:r>
            <a:r>
              <a:rPr lang="en-US" sz="1200" b="0" i="0" dirty="0">
                <a:solidFill>
                  <a:srgbClr val="000000"/>
                </a:solidFill>
                <a:effectLst/>
                <a:latin typeface="+mn-lt"/>
              </a:rPr>
              <a:t>the query and hopefully return the desired </a:t>
            </a:r>
            <a:r>
              <a:rPr lang="en-US" sz="1200" b="1" i="0" dirty="0">
                <a:solidFill>
                  <a:srgbClr val="000000"/>
                </a:solidFill>
                <a:effectLst/>
                <a:latin typeface="+mn-lt"/>
              </a:rPr>
              <a:t>SQL Sets. </a:t>
            </a:r>
            <a:r>
              <a:rPr lang="en-US" sz="1200" b="0" i="0" dirty="0">
                <a:solidFill>
                  <a:srgbClr val="000000"/>
                </a:solidFill>
                <a:effectLst/>
                <a:latin typeface="+mn-lt"/>
              </a:rPr>
              <a:t>This is where Run-Time errors will occur that need to be managed by using</a:t>
            </a:r>
            <a:r>
              <a:rPr lang="en-US" sz="1200" b="1" i="0" u="none" strike="noStrike" dirty="0">
                <a:solidFill>
                  <a:srgbClr val="005A8C"/>
                </a:solidFill>
                <a:effectLst/>
                <a:latin typeface="+mn-lt"/>
                <a:hlinkClick r:id="rId5"/>
              </a:rPr>
              <a:t> Exception Handling</a:t>
            </a:r>
            <a:r>
              <a:rPr lang="en-US" sz="1200" b="0" i="0" dirty="0">
                <a:solidFill>
                  <a:srgbClr val="000000"/>
                </a:solidFill>
                <a:effectLst/>
                <a:latin typeface="+mn-lt"/>
              </a:rPr>
              <a:t>. (SQL Sets are normally called </a:t>
            </a:r>
            <a:r>
              <a:rPr lang="en-US" sz="1200" b="0" i="0" dirty="0" err="1">
                <a:solidFill>
                  <a:srgbClr val="000000"/>
                </a:solidFill>
                <a:effectLst/>
                <a:latin typeface="+mn-lt"/>
              </a:rPr>
              <a:t>recordsets</a:t>
            </a:r>
            <a:r>
              <a:rPr lang="en-US" sz="1200" b="0" i="0" dirty="0">
                <a:solidFill>
                  <a:srgbClr val="000000"/>
                </a:solidFill>
                <a:effectLst/>
                <a:latin typeface="+mn-lt"/>
              </a:rPr>
              <a:t> or </a:t>
            </a:r>
            <a:r>
              <a:rPr lang="en-US" sz="1200" b="0" i="0" dirty="0" err="1">
                <a:solidFill>
                  <a:srgbClr val="000000"/>
                </a:solidFill>
                <a:effectLst/>
                <a:latin typeface="+mn-lt"/>
              </a:rPr>
              <a:t>rowsets</a:t>
            </a:r>
            <a:r>
              <a:rPr lang="en-US" sz="1200" b="0" i="0" dirty="0">
                <a:solidFill>
                  <a:srgbClr val="000000"/>
                </a:solidFill>
                <a:effectLst/>
                <a:latin typeface="+mn-lt"/>
              </a:rPr>
              <a:t>, but I’m making a blog post on the PROCESS of queries not the PBOCERS of queries).</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Additional submissions of the query from a Stored Procedure, will check the Procedure Cache for existing or similar Execution Plans that could be re-used for the query. If this is the case, the existing Execution Plan will be used to retrieve the SQL Sets using the Execution Context of the Stored Procedure.</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It is possible for an Ad Hoc query to also re-use an existing plan from the procedure cache if the only thing that has changed in the query is the parameter value. Example: If a query had been written WHERE </a:t>
            </a:r>
            <a:r>
              <a:rPr lang="en-US" sz="1200" b="0" i="0" dirty="0" err="1">
                <a:solidFill>
                  <a:srgbClr val="000000"/>
                </a:solidFill>
                <a:effectLst/>
                <a:latin typeface="+mn-lt"/>
              </a:rPr>
              <a:t>ProductID</a:t>
            </a:r>
            <a:r>
              <a:rPr lang="en-US" sz="1200" b="0" i="0" dirty="0">
                <a:solidFill>
                  <a:srgbClr val="000000"/>
                </a:solidFill>
                <a:effectLst/>
                <a:latin typeface="+mn-lt"/>
              </a:rPr>
              <a:t> = 732 and was re-written WHERE </a:t>
            </a:r>
            <a:r>
              <a:rPr lang="en-US" sz="1200" b="0" i="0" dirty="0" err="1">
                <a:solidFill>
                  <a:srgbClr val="000000"/>
                </a:solidFill>
                <a:effectLst/>
                <a:latin typeface="+mn-lt"/>
              </a:rPr>
              <a:t>ProductID</a:t>
            </a:r>
            <a:r>
              <a:rPr lang="en-US" sz="1200" b="0" i="0" dirty="0">
                <a:solidFill>
                  <a:srgbClr val="000000"/>
                </a:solidFill>
                <a:effectLst/>
                <a:latin typeface="+mn-lt"/>
              </a:rPr>
              <a:t> = 738 the execution plan could be re-used, but if anything else changed, even by adding a space, the optimizer would compile a new execution plan.</a:t>
            </a:r>
          </a:p>
          <a:p>
            <a:pPr algn="l" fontAlgn="base"/>
            <a:endParaRPr lang="en-US" sz="1200" b="0" i="0" dirty="0">
              <a:solidFill>
                <a:srgbClr val="000000"/>
              </a:solidFill>
              <a:effectLst/>
              <a:latin typeface="+mn-lt"/>
            </a:endParaRPr>
          </a:p>
          <a:p>
            <a:pPr algn="l" fontAlgn="base"/>
            <a:r>
              <a:rPr lang="en-US" sz="1200" b="0" i="0" dirty="0">
                <a:solidFill>
                  <a:srgbClr val="000000"/>
                </a:solidFill>
                <a:effectLst/>
                <a:latin typeface="+mn-lt"/>
              </a:rPr>
              <a:t>One final thing. You will notice that you can have both an Estimated Execution Plan and an Actual Execution Plan. The difference is the first will show you what the plan would look like before the plan is compiled and the second will additionally add the values of actually running the plan that was placed in the procedure cache and executed.</a:t>
            </a:r>
          </a:p>
          <a:p>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6</a:t>
            </a:fld>
            <a:endParaRPr lang="en-US" dirty="0"/>
          </a:p>
        </p:txBody>
      </p:sp>
    </p:spTree>
    <p:extLst>
      <p:ext uri="{BB962C8B-B14F-4D97-AF65-F5344CB8AC3E}">
        <p14:creationId xmlns:p14="http://schemas.microsoft.com/office/powerpoint/2010/main" val="409982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7</a:t>
            </a:fld>
            <a:endParaRPr lang="en-US" dirty="0"/>
          </a:p>
        </p:txBody>
      </p:sp>
    </p:spTree>
    <p:extLst>
      <p:ext uri="{BB962C8B-B14F-4D97-AF65-F5344CB8AC3E}">
        <p14:creationId xmlns:p14="http://schemas.microsoft.com/office/powerpoint/2010/main" val="190581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8</a:t>
            </a:fld>
            <a:endParaRPr lang="en-US" dirty="0"/>
          </a:p>
        </p:txBody>
      </p:sp>
    </p:spTree>
    <p:extLst>
      <p:ext uri="{BB962C8B-B14F-4D97-AF65-F5344CB8AC3E}">
        <p14:creationId xmlns:p14="http://schemas.microsoft.com/office/powerpoint/2010/main" val="238073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200" b="0" i="0" dirty="0">
                <a:solidFill>
                  <a:srgbClr val="000000"/>
                </a:solidFill>
                <a:effectLst/>
                <a:latin typeface="+mn-lt"/>
              </a:rPr>
              <a:t>The </a:t>
            </a:r>
            <a:r>
              <a:rPr lang="en-US" sz="1200" b="1" i="0" dirty="0">
                <a:solidFill>
                  <a:srgbClr val="000000"/>
                </a:solidFill>
                <a:effectLst/>
                <a:latin typeface="+mn-lt"/>
              </a:rPr>
              <a:t>SQL Server Query Optimizer</a:t>
            </a:r>
            <a:r>
              <a:rPr lang="en-US" sz="1200" b="0" i="0" dirty="0">
                <a:solidFill>
                  <a:srgbClr val="000000"/>
                </a:solidFill>
                <a:effectLst/>
                <a:latin typeface="+mn-lt"/>
              </a:rPr>
              <a:t> uses cost-based optimization to create an execution plan with the least cost, but that also consumes the least amount of resources. The Query Optimizer will not evaluate all possible combinations of plans but will create a “Good Enough” plan based on available information such as statistics and the data distribution.</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Trivial Plan Optimization:</a:t>
            </a:r>
            <a:r>
              <a:rPr lang="en-US" sz="1200" b="0" i="0" dirty="0">
                <a:solidFill>
                  <a:srgbClr val="000000"/>
                </a:solidFill>
                <a:effectLst/>
                <a:latin typeface="+mn-lt"/>
              </a:rPr>
              <a:t> The Query Optimizer goes through several phases in the process of query optimization. First it must determine if the query has a trivial plan. Specially, a query that has only one plan to consider, such as, a SELECT statement where all the columns can be found in a single table or index. If a trivial plan is found, this saves the query optimizer from having to evaluate multiple plans, which reduces the workload of the optimizer. If a trivial plan is discovered then the optimization ends, and the query plan is created.</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Non-Trivial Plan Optimization: </a:t>
            </a:r>
            <a:r>
              <a:rPr lang="en-US" sz="1200" b="0" i="0" dirty="0">
                <a:solidFill>
                  <a:srgbClr val="000000"/>
                </a:solidFill>
                <a:effectLst/>
                <a:latin typeface="+mn-lt"/>
              </a:rPr>
              <a:t>When a trivial plan is unable to be generated, the query optimizer performs a </a:t>
            </a:r>
            <a:r>
              <a:rPr lang="en-US" sz="1200" b="1" i="0" dirty="0">
                <a:solidFill>
                  <a:srgbClr val="000000"/>
                </a:solidFill>
                <a:effectLst/>
                <a:latin typeface="+mn-lt"/>
              </a:rPr>
              <a:t>simplification</a:t>
            </a:r>
            <a:r>
              <a:rPr lang="en-US" sz="1200" b="0" i="0" dirty="0">
                <a:solidFill>
                  <a:srgbClr val="000000"/>
                </a:solidFill>
                <a:effectLst/>
                <a:latin typeface="+mn-lt"/>
              </a:rPr>
              <a:t> process to try to discover if unnecessary joins can be removed, operations can be rearranged, or commutative properties folded (Instead of 5 + 6, use 11 as a value). Additionally, before moving on to the next step, </a:t>
            </a:r>
            <a:r>
              <a:rPr lang="en-US" sz="1200" b="1" i="0" dirty="0">
                <a:solidFill>
                  <a:srgbClr val="000000"/>
                </a:solidFill>
                <a:effectLst/>
                <a:latin typeface="+mn-lt"/>
              </a:rPr>
              <a:t>statistics</a:t>
            </a:r>
            <a:r>
              <a:rPr lang="en-US" sz="1200" b="0" i="0" dirty="0">
                <a:solidFill>
                  <a:srgbClr val="000000"/>
                </a:solidFill>
                <a:effectLst/>
                <a:latin typeface="+mn-lt"/>
              </a:rPr>
              <a:t>, data distribution, and index metadata are added to the query tree.</a:t>
            </a:r>
          </a:p>
          <a:p>
            <a:pPr algn="l" fontAlgn="base"/>
            <a:endParaRPr lang="en-US" sz="1200" b="0" i="0" dirty="0">
              <a:solidFill>
                <a:srgbClr val="000000"/>
              </a:solidFill>
              <a:effectLst/>
              <a:latin typeface="+mn-lt"/>
            </a:endParaRPr>
          </a:p>
          <a:p>
            <a:pPr algn="l" fontAlgn="base"/>
            <a:r>
              <a:rPr lang="en-US" sz="1200" b="1" i="0" dirty="0">
                <a:solidFill>
                  <a:srgbClr val="000000"/>
                </a:solidFill>
                <a:effectLst/>
                <a:latin typeface="+mn-lt"/>
              </a:rPr>
              <a:t>Cost-based optimization: </a:t>
            </a:r>
            <a:r>
              <a:rPr lang="en-US" sz="1200" b="0" i="0" dirty="0">
                <a:solidFill>
                  <a:srgbClr val="000000"/>
                </a:solidFill>
                <a:effectLst/>
                <a:latin typeface="+mn-lt"/>
              </a:rPr>
              <a:t>Now the query optimizer will evaluate the query across three search phases to quickly identify the plan with the least cost.</a:t>
            </a:r>
          </a:p>
          <a:p>
            <a:pPr algn="l" fontAlgn="base"/>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0 – Transactional Processing Phase: </a:t>
            </a:r>
            <a:r>
              <a:rPr lang="en-US" sz="1200" b="0" i="0" dirty="0">
                <a:solidFill>
                  <a:srgbClr val="000000"/>
                </a:solidFill>
                <a:effectLst/>
                <a:latin typeface="+mn-lt"/>
              </a:rPr>
              <a:t>When online transaction processing (OTLP) queries are evaluated and there are three tables or less, the optimizer evaluates a limited number of join operators (merge, hash match, or loop) for potential plan candidates. If the estimated cost is less than 0.2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1a – Quick Serial Plan Optimization: </a:t>
            </a:r>
            <a:r>
              <a:rPr lang="en-US" sz="1200" b="0" i="0" dirty="0">
                <a:solidFill>
                  <a:srgbClr val="000000"/>
                </a:solidFill>
                <a:effectLst/>
                <a:latin typeface="+mn-lt"/>
              </a:rPr>
              <a:t>Additional join orders and transformation rules are evaluated to create a cost-effective serial plan. If the plan cost is less than 1.0 then the optimization ends, and the query plan is created.</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1b – Quick Parallel Plan Optimization: </a:t>
            </a:r>
            <a:r>
              <a:rPr lang="en-US" sz="1200" b="0" i="0" dirty="0">
                <a:solidFill>
                  <a:srgbClr val="000000"/>
                </a:solidFill>
                <a:effectLst/>
                <a:latin typeface="+mn-lt"/>
              </a:rPr>
              <a:t>At this point, if the cost of the plan is greater than 1.0, MAXDOP is set to a value greater than 1, and the plan cost is greater than the Cost Threshold for Parallelism; then the query optimizer repeats Phase 1 until it finds the most efficient parallel plan.</a:t>
            </a:r>
          </a:p>
          <a:p>
            <a:pPr marL="457200" indent="-457200" algn="l" fontAlgn="base">
              <a:buFont typeface="Arial" panose="020B0604020202020204" pitchFamily="34" charset="0"/>
              <a:buChar char="•"/>
            </a:pPr>
            <a:endParaRPr lang="en-US" sz="1200" b="0" i="0" dirty="0">
              <a:solidFill>
                <a:srgbClr val="000000"/>
              </a:solidFill>
              <a:effectLst/>
              <a:latin typeface="+mn-lt"/>
            </a:endParaRPr>
          </a:p>
          <a:p>
            <a:pPr marL="457200" indent="-457200" algn="l" fontAlgn="base">
              <a:buFont typeface="Arial" panose="020B0604020202020204" pitchFamily="34" charset="0"/>
              <a:buChar char="•"/>
            </a:pPr>
            <a:r>
              <a:rPr lang="en-US" sz="1200" b="1" i="0" dirty="0">
                <a:solidFill>
                  <a:srgbClr val="000000"/>
                </a:solidFill>
                <a:effectLst/>
                <a:latin typeface="+mn-lt"/>
              </a:rPr>
              <a:t>Phase 2 – Compare Plans and Full Plan Optimization: </a:t>
            </a:r>
            <a:r>
              <a:rPr lang="en-US" sz="1200" b="0" i="0" dirty="0">
                <a:solidFill>
                  <a:srgbClr val="000000"/>
                </a:solidFill>
                <a:effectLst/>
                <a:latin typeface="+mn-lt"/>
              </a:rPr>
              <a:t>At this point the serial plan that had a cost greater than 1.0 but less than the Cost Threshold for Parallelism is compared with the most efficient parallel plan. The optimizer will then take the cheaper of the two plans and consider if there are any additional ways of optimizing the ·execution plan. At this point, the optimization ends, and the query plan is created.</a:t>
            </a:r>
          </a:p>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5"/>
          </p:nvPr>
        </p:nvSpPr>
        <p:spPr/>
        <p:txBody>
          <a:bodyPr/>
          <a:lstStyle/>
          <a:p>
            <a:fld id="{A21EA191-6936-4106-86B0-744F7F9163D6}" type="slidenum">
              <a:rPr lang="en-US" smtClean="0"/>
              <a:t>9</a:t>
            </a:fld>
            <a:endParaRPr lang="en-US" dirty="0"/>
          </a:p>
        </p:txBody>
      </p:sp>
    </p:spTree>
    <p:extLst>
      <p:ext uri="{BB962C8B-B14F-4D97-AF65-F5344CB8AC3E}">
        <p14:creationId xmlns:p14="http://schemas.microsoft.com/office/powerpoint/2010/main" val="3615280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44162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568245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B59A-D4A1-BD5A-8AD9-9B1A38AAC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388DBB-6883-CC29-AF9E-CBB1EF15CA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CAA4D-CD50-8F77-DB74-35CBB0F9605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C181B453-93D0-0FF2-20D1-F11BCAC8B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176E9-6EE3-0985-321E-AA57DC4956D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0442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3021-9FF4-AC19-08A4-63A8BD4774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CA24D-5F89-A078-55D4-5FD5C94217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73095-67DB-653E-067B-1EF320FF7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92376F-095A-11DE-19D4-6939268D34A3}"/>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8E126F86-863A-FD20-D949-B5ADC303C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D5222-A8B9-FFC0-D133-D5CF6431AB2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6278932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F2E-0D12-765A-636C-FA8BC5B08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A8A6-04F7-8BB2-D871-A8888A30C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30D1C-B4E9-DA2B-CA9F-99C720CC9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03DE9F-9302-B292-0125-4F91CAB6E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D55B1-98FB-CB56-97FF-DAF74B340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E5B0AC-A702-378D-ABD0-5F10499C483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8" name="Footer Placeholder 7">
            <a:extLst>
              <a:ext uri="{FF2B5EF4-FFF2-40B4-BE49-F238E27FC236}">
                <a16:creationId xmlns:a16="http://schemas.microsoft.com/office/drawing/2014/main" id="{68A8C7D8-5BAF-A2AA-1979-86C59CEC3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8E117-3BA5-01AA-2612-FCC040EB807A}"/>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7402707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CB18-991E-5A34-EEEB-8091EF535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CC69BA-2F7F-39BF-7107-0010241222CA}"/>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4" name="Footer Placeholder 3">
            <a:extLst>
              <a:ext uri="{FF2B5EF4-FFF2-40B4-BE49-F238E27FC236}">
                <a16:creationId xmlns:a16="http://schemas.microsoft.com/office/drawing/2014/main" id="{F496152D-BDED-EA3E-3FE9-4D1A92260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9DC46-08E2-00D6-8D57-33ED763AA42C}"/>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8327565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57E89-C87E-9441-992B-3B7757995F16}"/>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3" name="Footer Placeholder 2">
            <a:extLst>
              <a:ext uri="{FF2B5EF4-FFF2-40B4-BE49-F238E27FC236}">
                <a16:creationId xmlns:a16="http://schemas.microsoft.com/office/drawing/2014/main" id="{6C22BAE7-C601-045C-58BC-12CC8CB1DF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1CCC4F-8B69-B3F5-DE2B-39E940B8F04F}"/>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4175640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8A81-AC4B-9AD8-D4C6-AC0D5B6A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5A8BE0-C644-40AB-72D5-4FED57B30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9F053-0518-9901-F1B2-1D6F75FE4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ACDC4-43B5-ADE4-CB53-B24626E08EE9}"/>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413E67A5-8F8B-9C6F-CBDA-AD793539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A37AB-7626-69D1-894B-F078FE0D148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340994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9EF8-B50E-FB65-F46A-C6A0D39EC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3978D5-74D4-BE9E-18E0-889B9FB15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BF265-38F7-C43E-E016-0B313F33A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EEBB1-D54A-CAE8-AB3E-F120C4DA187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6" name="Footer Placeholder 5">
            <a:extLst>
              <a:ext uri="{FF2B5EF4-FFF2-40B4-BE49-F238E27FC236}">
                <a16:creationId xmlns:a16="http://schemas.microsoft.com/office/drawing/2014/main" id="{B3D357F9-A40B-C169-F7B3-EABC977EB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AD10C-9594-7E4F-1A54-4F99C7455088}"/>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39939393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A641-ACF4-2FF1-91C4-10EA7EC2D9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59DA5-F56C-48BB-3138-552FFD79B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6064D-A1C0-98BC-78C9-A118175D308D}"/>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090333EF-6E1C-2407-EFD9-7A19C7712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46D06-BD5A-3631-673C-13339380356D}"/>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3010930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4DA99-105E-3535-C375-05E409636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36C61-7ED7-CE45-A71F-A0DBEBFD7D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BE50D-AA6B-0D34-3230-744C4D872C5F}"/>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7224EA86-4568-BC86-160B-CCE0C0068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578F6-29B8-5DF1-F54F-B26249E39089}"/>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0341999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a:srcRect l="7493" b="7261"/>
          <a:stretch/>
        </p:blipFill>
        <p:spPr>
          <a:xfrm>
            <a:off x="30388" y="0"/>
            <a:ext cx="12161612"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657263"/>
            <a:ext cx="6498510" cy="348823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
        <p:nvSpPr>
          <p:cNvPr id="2" name="Title 1">
            <a:extLst>
              <a:ext uri="{FF2B5EF4-FFF2-40B4-BE49-F238E27FC236}">
                <a16:creationId xmlns:a16="http://schemas.microsoft.com/office/drawing/2014/main" id="{B756B002-7056-BD4B-BA94-F2C943865D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1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574153173"/>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70847"/>
            <a:ext cx="6498510" cy="3474652"/>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438358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3679"/>
            <a:ext cx="6498510" cy="3501818"/>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803275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744371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76742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4288932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28226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77760EF-E93E-6A4A-9A2A-C9F117DF26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
                <a:schemeClr val="accent4"/>
              </a:buClr>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
                <a:schemeClr val="accent4"/>
              </a:buClr>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604475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930213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3366BF82-B091-F34D-A4A8-53D1C91BEF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15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885066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93D0022-22D0-5247-90AC-07BB78D06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2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91454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85229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52845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664166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6124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11552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00006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27505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81336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0433031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5636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10011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4B1B2680-2723-4D41-878F-BC673A506E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143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rgbClr val="243A5E"/>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7206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4032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000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4763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 name="Title 1">
            <a:extLst>
              <a:ext uri="{FF2B5EF4-FFF2-40B4-BE49-F238E27FC236}">
                <a16:creationId xmlns:a16="http://schemas.microsoft.com/office/drawing/2014/main" id="{0232C5C0-B11E-2A45-8CD7-339D9250CE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1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
        <p:nvSpPr>
          <p:cNvPr id="2" name="Title 1">
            <a:extLst>
              <a:ext uri="{FF2B5EF4-FFF2-40B4-BE49-F238E27FC236}">
                <a16:creationId xmlns:a16="http://schemas.microsoft.com/office/drawing/2014/main" id="{837B59BD-4CB1-1241-BEED-64DB13EC2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48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34059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833699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1548460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59927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704110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100162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2934611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12642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4830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004"/>
            <a:fld id="{17060D3C-4028-8F45-B941-6DAA70ECC4AB}" type="datetime1">
              <a:rPr lang="en-US" smtClean="0">
                <a:solidFill>
                  <a:srgbClr val="000000">
                    <a:lumMod val="75000"/>
                    <a:lumOff val="25000"/>
                  </a:srgbClr>
                </a:solidFill>
              </a:rPr>
              <a:pPr defTabSz="914004"/>
              <a:t>4/19/2024</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004"/>
            <a:fld id="{74A398B2-5A34-1A4A-811E-F4027282568C}" type="slidenum">
              <a:rPr lang="en-US" smtClean="0">
                <a:solidFill>
                  <a:srgbClr val="000000">
                    <a:lumMod val="75000"/>
                    <a:lumOff val="25000"/>
                  </a:srgbClr>
                </a:solidFill>
              </a:rPr>
              <a:pPr defTabSz="914004"/>
              <a:t>‹#›</a:t>
            </a:fld>
            <a:endParaRPr lang="en-US">
              <a:solidFill>
                <a:srgbClr val="000000">
                  <a:lumMod val="75000"/>
                  <a:lumOff val="25000"/>
                </a:srgbClr>
              </a:solidFill>
            </a:endParaRPr>
          </a:p>
        </p:txBody>
      </p:sp>
      <p:sp>
        <p:nvSpPr>
          <p:cNvPr id="11" name="Title Placeholder 1"/>
          <p:cNvSpPr>
            <a:spLocks noGrp="1"/>
          </p:cNvSpPr>
          <p:nvPr>
            <p:ph type="title" hasCustomPrompt="1"/>
          </p:nvPr>
        </p:nvSpPr>
        <p:spPr>
          <a:xfrm>
            <a:off x="304800" y="228600"/>
            <a:ext cx="11582401" cy="640080"/>
          </a:xfrm>
          <a:prstGeom prst="rect">
            <a:avLst/>
          </a:prstGeom>
        </p:spPr>
        <p:txBody>
          <a:bodyPr vert="horz" lIns="0" tIns="45720" rIns="0" bIns="45720" rtlCol="0" anchor="b" anchorCtr="0">
            <a:noAutofit/>
          </a:bodyPr>
          <a:lstStyle>
            <a:lvl1pPr>
              <a:defRPr lang="en-US" sz="3199" dirty="0">
                <a:solidFill>
                  <a:schemeClr val="bg1">
                    <a:lumMod val="75000"/>
                    <a:lumOff val="25000"/>
                  </a:schemeClr>
                </a:solidFill>
                <a:latin typeface="Segoe UI Light" pitchFamily="34" charset="0"/>
              </a:defRPr>
            </a:lvl1pPr>
          </a:lstStyle>
          <a:p>
            <a:pPr lvl="0"/>
            <a:r>
              <a:rPr lang="en-US"/>
              <a:t>Click To Edit Master Title Style</a:t>
            </a:r>
          </a:p>
        </p:txBody>
      </p:sp>
    </p:spTree>
    <p:extLst>
      <p:ext uri="{BB962C8B-B14F-4D97-AF65-F5344CB8AC3E}">
        <p14:creationId xmlns:p14="http://schemas.microsoft.com/office/powerpoint/2010/main" val="2197835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9" y="1219200"/>
            <a:ext cx="7922992" cy="4876800"/>
          </a:xfrm>
          <a:prstGeom prst="rect">
            <a:avLst/>
          </a:prstGeom>
        </p:spPr>
        <p:txBody>
          <a:bodyPr vert="horz" lIns="91440" tIns="45720">
            <a:normAutofit/>
          </a:bodyPr>
          <a:lstStyle>
            <a:lvl1pPr marL="0" indent="0">
              <a:spcBef>
                <a:spcPts val="800"/>
              </a:spcBef>
              <a:buFontTx/>
              <a:buNone/>
              <a:tabLst>
                <a:tab pos="839946" algn="l"/>
              </a:tabLst>
              <a:defRPr sz="2665" baseline="0">
                <a:solidFill>
                  <a:schemeClr val="bg1">
                    <a:lumMod val="75000"/>
                    <a:lumOff val="25000"/>
                  </a:schemeClr>
                </a:solidFill>
                <a:latin typeface="+mn-lt"/>
                <a:cs typeface="Segoe UI Light"/>
              </a:defRPr>
            </a:lvl1pPr>
            <a:lvl2pPr marL="0" indent="0">
              <a:spcBef>
                <a:spcPts val="800"/>
              </a:spcBef>
              <a:buFontTx/>
              <a:buNone/>
              <a:defRPr sz="3999">
                <a:latin typeface="Segoe Pro Light"/>
                <a:cs typeface="Segoe Pro Light"/>
              </a:defRPr>
            </a:lvl2pPr>
            <a:lvl3pPr marL="0" indent="0">
              <a:spcBef>
                <a:spcPts val="800"/>
              </a:spcBef>
              <a:buFontTx/>
              <a:buNone/>
              <a:defRPr sz="3999">
                <a:latin typeface="Segoe Pro Light"/>
                <a:cs typeface="Segoe Pro Light"/>
              </a:defRPr>
            </a:lvl3pPr>
            <a:lvl4pPr marL="0" indent="0">
              <a:spcBef>
                <a:spcPts val="800"/>
              </a:spcBef>
              <a:buFontTx/>
              <a:buNone/>
              <a:defRPr sz="3999">
                <a:latin typeface="Segoe Pro Light"/>
                <a:cs typeface="Segoe Pro Light"/>
              </a:defRPr>
            </a:lvl4pPr>
            <a:lvl5pPr marL="0" indent="0">
              <a:spcBef>
                <a:spcPts val="800"/>
              </a:spcBef>
              <a:buFontTx/>
              <a:buNone/>
              <a:defRPr sz="399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19200"/>
            <a:ext cx="2438400" cy="439452"/>
          </a:xfrm>
          <a:prstGeom prst="rect">
            <a:avLst/>
          </a:prstGeom>
          <a:noFill/>
        </p:spPr>
        <p:txBody>
          <a:bodyPr vert="horz"/>
          <a:lstStyle>
            <a:lvl1pPr marL="0" indent="0">
              <a:spcBef>
                <a:spcPts val="800"/>
              </a:spcBef>
              <a:buFontTx/>
              <a:buNone/>
              <a:defRPr sz="1866"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6" kern="800">
                <a:solidFill>
                  <a:srgbClr val="3F3F3F"/>
                </a:solidFill>
                <a:latin typeface="+mn-lt"/>
                <a:cs typeface="Segoe UI Ligh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34424775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5609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0212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596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6912040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834461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5883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90043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720528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8194137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extLst>
              <a:ext uri="{BEBA8EAE-BF5A-486C-A8C5-ECC9F3942E4B}">
                <a14:imgProps xmlns:a14="http://schemas.microsoft.com/office/drawing/2010/main">
                  <a14:imgLayer r:embed="rId3">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524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215684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26395352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1542626395"/>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92874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83462827"/>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54926350"/>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7721496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64591121"/>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58671932"/>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5211860"/>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70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13321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2841557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8654174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9752072"/>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897341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3345888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0100685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572709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769632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4712631"/>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43892452"/>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59052522"/>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900395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6532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267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1425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83888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618734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64452565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7050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1766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26485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0989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795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01000740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3975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65632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37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301440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40487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94980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7675126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917371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35795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48687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836739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881389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82395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7920067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3291354"/>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1538235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304711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0866597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1748036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063019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946597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521066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96391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46535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130558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4483941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02685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058074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9541787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5332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6161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130769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3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7827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829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5074406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5656757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30315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4/19/2024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80094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4615908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63117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7514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1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438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21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925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520659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3B1-C7A5-E9D6-0CFF-A2D9C2AB28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D20C4-D9A8-1EF3-812A-54DFE39EC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3B0CF-3AB8-C972-F34F-D1D488E19F2E}"/>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EA1C5DE2-4578-C44C-9C05-AC41F053D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034FA-B7F3-FB0D-178F-5D3C6CE3E474}"/>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1787975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6893-B400-C9CE-FF45-698F5907B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1A794-61C5-F6FF-DF43-4B8C4D14C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B1CD4-C55A-A93F-608C-ED163980CAD2}"/>
              </a:ext>
            </a:extLst>
          </p:cNvPr>
          <p:cNvSpPr>
            <a:spLocks noGrp="1"/>
          </p:cNvSpPr>
          <p:nvPr>
            <p:ph type="dt" sz="half" idx="10"/>
          </p:nvPr>
        </p:nvSpPr>
        <p:spPr/>
        <p:txBody>
          <a:body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9BD14177-40C0-2C2F-DEBD-1BBE592B5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09755-3E91-F157-E78D-B3F91A968546}"/>
              </a:ext>
            </a:extLst>
          </p:cNvPr>
          <p:cNvSpPr>
            <a:spLocks noGrp="1"/>
          </p:cNvSpPr>
          <p:nvPr>
            <p:ph type="sldNum" sz="quarter" idx="12"/>
          </p:nvPr>
        </p:nvSpPr>
        <p:spPr/>
        <p:txBody>
          <a:bodyPr/>
          <a:lstStyle/>
          <a:p>
            <a:fld id="{52E7D9D9-9EF4-4EBD-8559-079F098B0F40}" type="slidenum">
              <a:rPr lang="en-US" smtClean="0"/>
              <a:t>‹#›</a:t>
            </a:fld>
            <a:endParaRPr lang="en-US"/>
          </a:p>
        </p:txBody>
      </p:sp>
    </p:spTree>
    <p:extLst>
      <p:ext uri="{BB962C8B-B14F-4D97-AF65-F5344CB8AC3E}">
        <p14:creationId xmlns:p14="http://schemas.microsoft.com/office/powerpoint/2010/main" val="23639364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2.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2.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tags" Target="../tags/tag3.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ags" Target="../tags/tag1.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3.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6.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5.emf"/><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5.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artisticGlowDiffused/>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F0D418-89A3-44AF-9920-DD6BD0B7AE2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124891" y="6539115"/>
            <a:ext cx="2334845" cy="276999"/>
          </a:xfrm>
          <a:prstGeom prst="rect">
            <a:avLst/>
          </a:prstGeom>
          <a:noFill/>
        </p:spPr>
        <p:txBody>
          <a:bodyPr wrap="square" rtlCol="0">
            <a:spAutoFit/>
          </a:bodyPr>
          <a:lstStyle/>
          <a:p>
            <a:r>
              <a:rPr lang="en-US" sz="1200" dirty="0">
                <a:solidFill>
                  <a:schemeClr val="bg1"/>
                </a:solidFill>
              </a:rPr>
              <a:t>SQL Server Query Optimization</a:t>
            </a:r>
          </a:p>
        </p:txBody>
      </p:sp>
    </p:spTree>
    <p:extLst>
      <p:ext uri="{BB962C8B-B14F-4D97-AF65-F5344CB8AC3E}">
        <p14:creationId xmlns:p14="http://schemas.microsoft.com/office/powerpoint/2010/main" val="1770304735"/>
      </p:ext>
    </p:extLst>
  </p:cSld>
  <p:clrMap bg1="lt1" tx1="dk1" bg2="lt2" tx2="dk2" accent1="accent1" accent2="accent2" accent3="accent3" accent4="accent4" accent5="accent5" accent6="accent6" hlink="hlink" folHlink="folHlink"/>
  <p:sldLayoutIdLst>
    <p:sldLayoutId id="2147483720" r:id="rId1"/>
    <p:sldLayoutId id="2147483734" r:id="rId2"/>
    <p:sldLayoutId id="2147483735" r:id="rId3"/>
    <p:sldLayoutId id="2147483912" r:id="rId4"/>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9160963"/>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 id="2147483962" r:id="rId43"/>
    <p:sldLayoutId id="2147483963"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87819444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877BF-2A93-BDDE-7C48-25E1E21D2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A6A61-C1C7-CAB7-F8DB-A076801483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938A8-A666-3FFF-24BB-38873E4F8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9DAD78-AF25-4C68-8073-B25C286CA8CD}" type="datetimeFigureOut">
              <a:rPr lang="en-US" smtClean="0"/>
              <a:t>4/19/2024</a:t>
            </a:fld>
            <a:endParaRPr lang="en-US"/>
          </a:p>
        </p:txBody>
      </p:sp>
      <p:sp>
        <p:nvSpPr>
          <p:cNvPr id="5" name="Footer Placeholder 4">
            <a:extLst>
              <a:ext uri="{FF2B5EF4-FFF2-40B4-BE49-F238E27FC236}">
                <a16:creationId xmlns:a16="http://schemas.microsoft.com/office/drawing/2014/main" id="{F5362CAF-AF31-DDD3-0E1D-48F92CED8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2D2A2C0-C6C2-DD21-A36F-A9BA8C07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E7D9D9-9EF4-4EBD-8559-079F098B0F40}" type="slidenum">
              <a:rPr lang="en-US" smtClean="0"/>
              <a:t>‹#›</a:t>
            </a:fld>
            <a:endParaRPr lang="en-US"/>
          </a:p>
        </p:txBody>
      </p:sp>
    </p:spTree>
    <p:extLst>
      <p:ext uri="{BB962C8B-B14F-4D97-AF65-F5344CB8AC3E}">
        <p14:creationId xmlns:p14="http://schemas.microsoft.com/office/powerpoint/2010/main" val="195733038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
        <p:nvSpPr>
          <p:cNvPr id="6" name="TextBox 5">
            <a:extLst>
              <a:ext uri="{FF2B5EF4-FFF2-40B4-BE49-F238E27FC236}">
                <a16:creationId xmlns:a16="http://schemas.microsoft.com/office/drawing/2014/main" id="{510B05E0-AABF-D267-C81F-209AFF0FEC05}"/>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8074514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 id="2147484071" r:id="rId33"/>
    <p:sldLayoutId id="2147484072" r:id="rId34"/>
    <p:sldLayoutId id="2147484073" r:id="rId35"/>
    <p:sldLayoutId id="2147484074" r:id="rId36"/>
    <p:sldLayoutId id="2147484075" r:id="rId37"/>
    <p:sldLayoutId id="2147484076" r:id="rId38"/>
    <p:sldLayoutId id="2147484077" r:id="rId39"/>
    <p:sldLayoutId id="2147484078" r:id="rId40"/>
    <p:sldLayoutId id="2147484079" r:id="rId41"/>
    <p:sldLayoutId id="2147484080" r:id="rId42"/>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50.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56B57-DCD7-1A81-4E15-9D2506D94FCA}"/>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140091A9-0BAF-D471-E303-192D21BF6EC1}"/>
              </a:ext>
            </a:extLst>
          </p:cNvPr>
          <p:cNvSpPr txBox="1">
            <a:spLocks noGrp="1" noRot="1" noMove="1" noResize="1" noEditPoints="1" noAdjustHandles="1" noChangeArrowheads="1" noChangeShapeType="1"/>
          </p:cNvSpPr>
          <p:nvPr/>
        </p:nvSpPr>
        <p:spPr>
          <a:xfrm>
            <a:off x="7729452" y="2603508"/>
            <a:ext cx="4296293" cy="73866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0C0"/>
                </a:solidFill>
                <a:effectLst/>
                <a:uLnTx/>
                <a:uFillTx/>
                <a:latin typeface="Aptos Display" panose="02110004020202020204"/>
                <a:ea typeface="+mn-ea"/>
                <a:cs typeface="Segoe UI" pitchFamily="34" charset="0"/>
              </a:rPr>
              <a:t>SQL Saturday Atlanta 2024</a:t>
            </a:r>
          </a:p>
        </p:txBody>
      </p:sp>
      <p:sp>
        <p:nvSpPr>
          <p:cNvPr id="6" name="Title 4">
            <a:extLst>
              <a:ext uri="{FF2B5EF4-FFF2-40B4-BE49-F238E27FC236}">
                <a16:creationId xmlns:a16="http://schemas.microsoft.com/office/drawing/2014/main" id="{4B20852E-9E57-66C5-C88B-6B6D14B02752}"/>
              </a:ext>
            </a:extLst>
          </p:cNvPr>
          <p:cNvSpPr txBox="1">
            <a:spLocks/>
          </p:cNvSpPr>
          <p:nvPr/>
        </p:nvSpPr>
        <p:spPr>
          <a:xfrm>
            <a:off x="445654" y="692533"/>
            <a:ext cx="3799126" cy="2552112"/>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0070C0"/>
                </a:solidFill>
                <a:latin typeface="Aptos Display" panose="02110004020202020204"/>
              </a:rPr>
              <a:t>The PROCESS of Query Optimization</a:t>
            </a:r>
            <a:endParaRPr kumimoji="0" lang="en-US" sz="6000" b="0" i="0" u="none" strike="noStrike" kern="1200" cap="none" spc="0" normalizeH="0" baseline="0" noProof="0" dirty="0">
              <a:ln>
                <a:noFill/>
              </a:ln>
              <a:solidFill>
                <a:srgbClr val="0070C0"/>
              </a:solidFill>
              <a:effectLst/>
              <a:uLnTx/>
              <a:uFillTx/>
              <a:latin typeface="Aptos Display" panose="02110004020202020204"/>
              <a:ea typeface="+mj-ea"/>
              <a:cs typeface="+mj-cs"/>
            </a:endParaRPr>
          </a:p>
        </p:txBody>
      </p:sp>
      <p:sp>
        <p:nvSpPr>
          <p:cNvPr id="7" name="Subtitle 5">
            <a:extLst>
              <a:ext uri="{FF2B5EF4-FFF2-40B4-BE49-F238E27FC236}">
                <a16:creationId xmlns:a16="http://schemas.microsoft.com/office/drawing/2014/main" id="{7A1B7876-2DE6-96A3-D470-893A41DC0329}"/>
              </a:ext>
            </a:extLst>
          </p:cNvPr>
          <p:cNvSpPr txBox="1">
            <a:spLocks/>
          </p:cNvSpPr>
          <p:nvPr/>
        </p:nvSpPr>
        <p:spPr>
          <a:xfrm>
            <a:off x="445654" y="4643729"/>
            <a:ext cx="4107874" cy="166367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070C0"/>
                </a:solidFill>
                <a:latin typeface="Aptos" panose="02110004020202020204"/>
              </a:rPr>
              <a:t>John Deardurff</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rPr>
              <a:t>Cloud Solution Architect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070C0"/>
                </a:solidFill>
                <a:latin typeface="Aptos" panose="02110004020202020204"/>
              </a:rPr>
              <a:t>Microsoft</a:t>
            </a:r>
            <a:endParaRPr kumimoji="0" lang="en-US" sz="2800" b="0" i="0" u="none" strike="noStrike" kern="1200" cap="none" spc="0" normalizeH="0" baseline="0" noProof="0" dirty="0">
              <a:ln>
                <a:noFill/>
              </a:ln>
              <a:solidFill>
                <a:srgbClr val="0070C0"/>
              </a:solidFill>
              <a:effectLst/>
              <a:uLnTx/>
              <a:uFillTx/>
              <a:latin typeface="Aptos" panose="02110004020202020204"/>
              <a:ea typeface="+mn-ea"/>
              <a:cs typeface="Segoe UI" panose="020B0502040204020203" pitchFamily="34" charset="0"/>
            </a:endParaRPr>
          </a:p>
        </p:txBody>
      </p:sp>
      <p:pic>
        <p:nvPicPr>
          <p:cNvPr id="8" name="Picture 2" descr="Navigation bar avatar">
            <a:extLst>
              <a:ext uri="{FF2B5EF4-FFF2-40B4-BE49-F238E27FC236}">
                <a16:creationId xmlns:a16="http://schemas.microsoft.com/office/drawing/2014/main" id="{F43F03C8-C904-F542-D146-706108B233F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51273" y="323409"/>
            <a:ext cx="3481097" cy="201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30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45" y="695059"/>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8" name="Group 7">
            <a:extLst>
              <a:ext uri="{FF2B5EF4-FFF2-40B4-BE49-F238E27FC236}">
                <a16:creationId xmlns:a16="http://schemas.microsoft.com/office/drawing/2014/main" id="{A3106368-40E6-B461-0686-92FA62605075}"/>
              </a:ext>
            </a:extLst>
          </p:cNvPr>
          <p:cNvGrpSpPr/>
          <p:nvPr/>
        </p:nvGrpSpPr>
        <p:grpSpPr>
          <a:xfrm>
            <a:off x="571082" y="4613161"/>
            <a:ext cx="11277988" cy="1711808"/>
            <a:chOff x="571082" y="4613161"/>
            <a:chExt cx="11277988" cy="1711808"/>
          </a:xfrm>
        </p:grpSpPr>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9"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06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640"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1082" y="4704498"/>
              <a:ext cx="1620471" cy="162047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4990" y="4613161"/>
              <a:ext cx="1944080" cy="1711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crosoft Certified: Power BI Data Analyst Associate badge image. Issued by Microsoft">
              <a:extLst>
                <a:ext uri="{FF2B5EF4-FFF2-40B4-BE49-F238E27FC236}">
                  <a16:creationId xmlns:a16="http://schemas.microsoft.com/office/drawing/2014/main" id="{BA0BFAC2-277A-8273-E4AB-801CDD3CC8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3572" y="4749125"/>
              <a:ext cx="1575844" cy="1575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0650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B4DF3-7068-F828-9358-33A6A400FAFE}"/>
              </a:ext>
            </a:extLst>
          </p:cNvPr>
          <p:cNvPicPr>
            <a:picLocks noChangeAspect="1"/>
          </p:cNvPicPr>
          <p:nvPr/>
        </p:nvPicPr>
        <p:blipFill>
          <a:blip r:embed="rId2"/>
          <a:stretch>
            <a:fillRect/>
          </a:stretch>
        </p:blipFill>
        <p:spPr>
          <a:xfrm>
            <a:off x="176271" y="167357"/>
            <a:ext cx="11839458" cy="6523285"/>
          </a:xfrm>
          <a:prstGeom prst="rect">
            <a:avLst/>
          </a:prstGeom>
        </p:spPr>
      </p:pic>
    </p:spTree>
    <p:extLst>
      <p:ext uri="{BB962C8B-B14F-4D97-AF65-F5344CB8AC3E}">
        <p14:creationId xmlns:p14="http://schemas.microsoft.com/office/powerpoint/2010/main" val="242393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3"/>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spTree>
    <p:extLst>
      <p:ext uri="{BB962C8B-B14F-4D97-AF65-F5344CB8AC3E}">
        <p14:creationId xmlns:p14="http://schemas.microsoft.com/office/powerpoint/2010/main" val="4047403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FC788ED-AD1E-4868-807F-59862E5F7939}"/>
              </a:ext>
            </a:extLst>
          </p:cNvPr>
          <p:cNvGraphicFramePr/>
          <p:nvPr>
            <p:extLst>
              <p:ext uri="{D42A27DB-BD31-4B8C-83A1-F6EECF244321}">
                <p14:modId xmlns:p14="http://schemas.microsoft.com/office/powerpoint/2010/main" val="2442980867"/>
              </p:ext>
            </p:extLst>
          </p:nvPr>
        </p:nvGraphicFramePr>
        <p:xfrm>
          <a:off x="915413" y="1105376"/>
          <a:ext cx="10361174" cy="486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DA279F63-2637-42E4-B26C-29027ABA2302}"/>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What does the binding step resolve?</a:t>
            </a:r>
          </a:p>
        </p:txBody>
      </p:sp>
    </p:spTree>
    <p:extLst>
      <p:ext uri="{BB962C8B-B14F-4D97-AF65-F5344CB8AC3E}">
        <p14:creationId xmlns:p14="http://schemas.microsoft.com/office/powerpoint/2010/main" val="382325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88182" y="3833856"/>
            <a:ext cx="3352800" cy="116498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588182" y="2330851"/>
            <a:ext cx="3352800" cy="14302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588182" y="904047"/>
            <a:ext cx="3352800" cy="135408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5044074" y="2639128"/>
            <a:ext cx="2286000"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11" name="Rectangle 10"/>
          <p:cNvSpPr/>
          <p:nvPr/>
        </p:nvSpPr>
        <p:spPr>
          <a:xfrm>
            <a:off x="2377074" y="11106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P</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arse</a:t>
            </a:r>
          </a:p>
        </p:txBody>
      </p:sp>
      <p:sp>
        <p:nvSpPr>
          <p:cNvPr id="12" name="Rectangle 11"/>
          <p:cNvSpPr/>
          <p:nvPr/>
        </p:nvSpPr>
        <p:spPr>
          <a:xfrm>
            <a:off x="2377074" y="1648528"/>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R</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esolve</a:t>
            </a:r>
          </a:p>
        </p:txBody>
      </p:sp>
      <p:sp>
        <p:nvSpPr>
          <p:cNvPr id="13" name="Rectangle 12"/>
          <p:cNvSpPr/>
          <p:nvPr/>
        </p:nvSpPr>
        <p:spPr>
          <a:xfrm>
            <a:off x="2377074" y="2558463"/>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O</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ptimize</a:t>
            </a:r>
          </a:p>
        </p:txBody>
      </p:sp>
      <p:sp>
        <p:nvSpPr>
          <p:cNvPr id="14" name="Rectangle 13"/>
          <p:cNvSpPr/>
          <p:nvPr/>
        </p:nvSpPr>
        <p:spPr>
          <a:xfrm>
            <a:off x="2377074" y="30963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15" name="Rectangle 14"/>
          <p:cNvSpPr/>
          <p:nvPr/>
        </p:nvSpPr>
        <p:spPr>
          <a:xfrm>
            <a:off x="2377074" y="4163128"/>
            <a:ext cx="2133600" cy="461665"/>
          </a:xfrm>
          <a:prstGeom prst="rect">
            <a:avLst/>
          </a:prstGeom>
          <a:ln w="28575">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16" name="Rectangle 15"/>
          <p:cNvSpPr/>
          <p:nvPr/>
        </p:nvSpPr>
        <p:spPr>
          <a:xfrm>
            <a:off x="2377074" y="524298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17" name="Rectangle 16"/>
          <p:cNvSpPr/>
          <p:nvPr/>
        </p:nvSpPr>
        <p:spPr>
          <a:xfrm>
            <a:off x="2377074" y="5835063"/>
            <a:ext cx="21336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18" name="Rectangle 17"/>
          <p:cNvSpPr/>
          <p:nvPr/>
        </p:nvSpPr>
        <p:spPr>
          <a:xfrm>
            <a:off x="5196474" y="2854433"/>
            <a:ext cx="1981200" cy="351849"/>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Plan</a:t>
            </a:r>
          </a:p>
        </p:txBody>
      </p:sp>
      <p:sp>
        <p:nvSpPr>
          <p:cNvPr id="19" name="Rectangle 18"/>
          <p:cNvSpPr/>
          <p:nvPr/>
        </p:nvSpPr>
        <p:spPr>
          <a:xfrm>
            <a:off x="7406274"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Stored Procedure</a:t>
            </a:r>
          </a:p>
        </p:txBody>
      </p:sp>
      <p:sp>
        <p:nvSpPr>
          <p:cNvPr id="20" name="Rectangle 19"/>
          <p:cNvSpPr/>
          <p:nvPr/>
        </p:nvSpPr>
        <p:spPr>
          <a:xfrm>
            <a:off x="7401151" y="2854432"/>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Procedure Cache</a:t>
            </a:r>
          </a:p>
        </p:txBody>
      </p:sp>
      <p:sp>
        <p:nvSpPr>
          <p:cNvPr id="21" name="Rectangle 20"/>
          <p:cNvSpPr/>
          <p:nvPr/>
        </p:nvSpPr>
        <p:spPr>
          <a:xfrm>
            <a:off x="1837757" y="1115128"/>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Syntax</a:t>
            </a:r>
          </a:p>
        </p:txBody>
      </p:sp>
      <p:cxnSp>
        <p:nvCxnSpPr>
          <p:cNvPr id="22" name="Straight Connector 21"/>
          <p:cNvCxnSpPr/>
          <p:nvPr/>
        </p:nvCxnSpPr>
        <p:spPr>
          <a:xfrm>
            <a:off x="1234074" y="5073062"/>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406274" y="4387263"/>
            <a:ext cx="2743200" cy="461665"/>
          </a:xfrm>
          <a:prstGeom prst="rect">
            <a:avLst/>
          </a:prstGeom>
          <a:ln w="28575"/>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4" name="Right Arrow 23"/>
          <p:cNvSpPr/>
          <p:nvPr/>
        </p:nvSpPr>
        <p:spPr>
          <a:xfrm rot="5400000">
            <a:off x="7608768" y="1298020"/>
            <a:ext cx="2327965"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5" name="Right Arrow 24"/>
          <p:cNvSpPr/>
          <p:nvPr/>
        </p:nvSpPr>
        <p:spPr>
          <a:xfrm rot="5400000">
            <a:off x="8295603" y="3426199"/>
            <a:ext cx="954296" cy="751755"/>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6" name="Right Arrow 25"/>
          <p:cNvSpPr/>
          <p:nvPr/>
        </p:nvSpPr>
        <p:spPr>
          <a:xfrm rot="5400000">
            <a:off x="3051612" y="407080"/>
            <a:ext cx="410651" cy="522052"/>
          </a:xfrm>
          <a:prstGeom prst="rightArrow">
            <a:avLst/>
          </a:prstGeom>
          <a:solidFill>
            <a:schemeClr val="accent4">
              <a:lumMod val="75000"/>
            </a:schemeClr>
          </a:solidFill>
          <a:ln>
            <a:solidFill>
              <a:schemeClr val="accent4">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a:solidFill>
                <a:prstClr val="white"/>
              </a:solidFill>
            </a:endParaRPr>
          </a:p>
        </p:txBody>
      </p:sp>
      <p:sp>
        <p:nvSpPr>
          <p:cNvPr id="27" name="Rectangle 26"/>
          <p:cNvSpPr/>
          <p:nvPr/>
        </p:nvSpPr>
        <p:spPr>
          <a:xfrm>
            <a:off x="1837757" y="25584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Compile</a:t>
            </a:r>
          </a:p>
        </p:txBody>
      </p:sp>
      <p:sp>
        <p:nvSpPr>
          <p:cNvPr id="28" name="Rectangle 27"/>
          <p:cNvSpPr/>
          <p:nvPr/>
        </p:nvSpPr>
        <p:spPr>
          <a:xfrm>
            <a:off x="1837757" y="3930063"/>
            <a:ext cx="369332" cy="995065"/>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Run Time</a:t>
            </a:r>
          </a:p>
        </p:txBody>
      </p:sp>
      <p:sp>
        <p:nvSpPr>
          <p:cNvPr id="29" name="Rectangle 28"/>
          <p:cNvSpPr/>
          <p:nvPr/>
        </p:nvSpPr>
        <p:spPr>
          <a:xfrm>
            <a:off x="1837757" y="124226"/>
            <a:ext cx="2743200" cy="338554"/>
          </a:xfrm>
          <a:prstGeom prst="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Ad Hoc Query</a:t>
            </a:r>
          </a:p>
        </p:txBody>
      </p:sp>
      <p:pic>
        <p:nvPicPr>
          <p:cNvPr id="30" name="Picture 29"/>
          <p:cNvPicPr>
            <a:picLocks noChangeAspect="1"/>
          </p:cNvPicPr>
          <p:nvPr/>
        </p:nvPicPr>
        <p:blipFill>
          <a:blip r:embed="rId3"/>
          <a:stretch>
            <a:fillRect/>
          </a:stretch>
        </p:blipFill>
        <p:spPr>
          <a:xfrm>
            <a:off x="4815474" y="5168287"/>
            <a:ext cx="5328878" cy="1295400"/>
          </a:xfrm>
          <a:prstGeom prst="rect">
            <a:avLst/>
          </a:prstGeom>
        </p:spPr>
      </p:pic>
      <p:sp>
        <p:nvSpPr>
          <p:cNvPr id="31" name="Rectangle 30"/>
          <p:cNvSpPr/>
          <p:nvPr/>
        </p:nvSpPr>
        <p:spPr>
          <a:xfrm rot="16200000">
            <a:off x="7636670" y="1456322"/>
            <a:ext cx="2253307" cy="338554"/>
          </a:xfrm>
          <a:prstGeom prst="rect">
            <a:avLst/>
          </a:prstGeom>
          <a:noFill/>
        </p:spPr>
        <p:txBody>
          <a:bodyPr wrap="square" lIns="91440" tIns="45720" rIns="91440" bIns="45720">
            <a:spAutoFit/>
          </a:bodyPr>
          <a:lstStyle/>
          <a:p>
            <a:r>
              <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rPr>
              <a:t>Execution Context</a:t>
            </a:r>
          </a:p>
        </p:txBody>
      </p:sp>
      <p:sp>
        <p:nvSpPr>
          <p:cNvPr id="32" name="Rectangle 31"/>
          <p:cNvSpPr/>
          <p:nvPr/>
        </p:nvSpPr>
        <p:spPr>
          <a:xfrm>
            <a:off x="2377074" y="30940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C</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ompile</a:t>
            </a:r>
          </a:p>
        </p:txBody>
      </p:sp>
      <p:sp>
        <p:nvSpPr>
          <p:cNvPr id="33" name="Rectangle 32"/>
          <p:cNvSpPr/>
          <p:nvPr/>
        </p:nvSpPr>
        <p:spPr>
          <a:xfrm>
            <a:off x="2377074" y="4160895"/>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xecute</a:t>
            </a:r>
          </a:p>
        </p:txBody>
      </p:sp>
      <p:sp>
        <p:nvSpPr>
          <p:cNvPr id="34" name="Rectangle 33"/>
          <p:cNvSpPr/>
          <p:nvPr/>
        </p:nvSpPr>
        <p:spPr>
          <a:xfrm>
            <a:off x="2377074" y="524075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QL</a:t>
            </a:r>
          </a:p>
        </p:txBody>
      </p:sp>
      <p:sp>
        <p:nvSpPr>
          <p:cNvPr id="35" name="Rectangle 34"/>
          <p:cNvSpPr/>
          <p:nvPr/>
        </p:nvSpPr>
        <p:spPr>
          <a:xfrm>
            <a:off x="2377074" y="5832830"/>
            <a:ext cx="21336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S</a:t>
            </a:r>
            <a:r>
              <a:rPr lang="en-US" sz="24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rPr>
              <a:t>ets</a:t>
            </a:r>
          </a:p>
        </p:txBody>
      </p:sp>
      <p:sp>
        <p:nvSpPr>
          <p:cNvPr id="36" name="Rectangle 35"/>
          <p:cNvSpPr/>
          <p:nvPr/>
        </p:nvSpPr>
        <p:spPr>
          <a:xfrm>
            <a:off x="7406274" y="4385030"/>
            <a:ext cx="2743200" cy="461665"/>
          </a:xfrm>
          <a:prstGeom prst="rect">
            <a:avLst/>
          </a:prstGeom>
          <a:solidFill>
            <a:schemeClr val="accent4">
              <a:lumMod val="20000"/>
              <a:lumOff val="80000"/>
            </a:schemeClr>
          </a:solidFill>
          <a:ln w="28575">
            <a:solidFill>
              <a:schemeClr val="accent4">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2400" b="1" dirty="0">
                <a:ln w="1905"/>
                <a:solidFill>
                  <a:srgbClr val="1F497D">
                    <a:lumMod val="75000"/>
                  </a:srgbClr>
                </a:solidFill>
                <a:effectLst>
                  <a:innerShdw blurRad="69850" dist="43180" dir="5400000">
                    <a:srgbClr val="000000">
                      <a:alpha val="65000"/>
                    </a:srgbClr>
                  </a:innerShdw>
                </a:effectLst>
                <a:latin typeface="Arial Black" pitchFamily="34" charset="0"/>
              </a:rPr>
              <a:t>Execute</a:t>
            </a:r>
          </a:p>
        </p:txBody>
      </p:sp>
      <p:sp>
        <p:nvSpPr>
          <p:cNvPr id="2" name="TextBox 1">
            <a:extLst>
              <a:ext uri="{FF2B5EF4-FFF2-40B4-BE49-F238E27FC236}">
                <a16:creationId xmlns:a16="http://schemas.microsoft.com/office/drawing/2014/main" id="{6C7347E0-4489-4400-A573-79B9F09FF846}"/>
              </a:ext>
            </a:extLst>
          </p:cNvPr>
          <p:cNvSpPr txBox="1"/>
          <p:nvPr/>
        </p:nvSpPr>
        <p:spPr>
          <a:xfrm>
            <a:off x="3774310" y="1744786"/>
            <a:ext cx="1262867" cy="276999"/>
          </a:xfrm>
          <a:prstGeom prst="rect">
            <a:avLst/>
          </a:prstGeom>
          <a:noFill/>
        </p:spPr>
        <p:txBody>
          <a:bodyPr wrap="square" rtlCol="0">
            <a:spAutoFit/>
          </a:bodyPr>
          <a:lstStyle/>
          <a:p>
            <a:r>
              <a:rPr lang="en-US" sz="1200" dirty="0">
                <a:solidFill>
                  <a:schemeClr val="tx2"/>
                </a:solidFill>
              </a:rPr>
              <a:t>(Binding)</a:t>
            </a:r>
          </a:p>
        </p:txBody>
      </p:sp>
      <p:grpSp>
        <p:nvGrpSpPr>
          <p:cNvPr id="39" name="Group 38">
            <a:extLst>
              <a:ext uri="{FF2B5EF4-FFF2-40B4-BE49-F238E27FC236}">
                <a16:creationId xmlns:a16="http://schemas.microsoft.com/office/drawing/2014/main" id="{A18F47DB-5EF7-4266-BC44-495FFA49056C}"/>
              </a:ext>
            </a:extLst>
          </p:cNvPr>
          <p:cNvGrpSpPr/>
          <p:nvPr/>
        </p:nvGrpSpPr>
        <p:grpSpPr>
          <a:xfrm>
            <a:off x="5245566" y="507414"/>
            <a:ext cx="2472255" cy="956993"/>
            <a:chOff x="5224158" y="389621"/>
            <a:chExt cx="2472255" cy="956993"/>
          </a:xfrm>
        </p:grpSpPr>
        <p:cxnSp>
          <p:nvCxnSpPr>
            <p:cNvPr id="40" name="Straight Arrow Connector 39">
              <a:extLst>
                <a:ext uri="{FF2B5EF4-FFF2-40B4-BE49-F238E27FC236}">
                  <a16:creationId xmlns:a16="http://schemas.microsoft.com/office/drawing/2014/main" id="{513428E4-9638-4E8B-9839-490E087D5F7B}"/>
                </a:ext>
              </a:extLst>
            </p:cNvPr>
            <p:cNvCxnSpPr>
              <a:cxnSpLocks/>
            </p:cNvCxnSpPr>
            <p:nvPr/>
          </p:nvCxnSpPr>
          <p:spPr>
            <a:xfrm flipH="1">
              <a:off x="5224158" y="389621"/>
              <a:ext cx="1908107" cy="850395"/>
            </a:xfrm>
            <a:prstGeom prst="straightConnector1">
              <a:avLst/>
            </a:prstGeom>
            <a:ln w="571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C73A879-006B-4528-B15C-5410C1F87DE9}"/>
                </a:ext>
              </a:extLst>
            </p:cNvPr>
            <p:cNvSpPr txBox="1"/>
            <p:nvPr/>
          </p:nvSpPr>
          <p:spPr>
            <a:xfrm rot="20241743">
              <a:off x="5610834" y="700283"/>
              <a:ext cx="2085579" cy="646331"/>
            </a:xfrm>
            <a:prstGeom prst="rect">
              <a:avLst/>
            </a:prstGeom>
            <a:noFill/>
          </p:spPr>
          <p:txBody>
            <a:bodyPr wrap="square" rtlCol="0">
              <a:spAutoFit/>
            </a:bodyPr>
            <a:lstStyle/>
            <a:p>
              <a:r>
                <a:rPr lang="en-US" dirty="0">
                  <a:solidFill>
                    <a:schemeClr val="accent5"/>
                  </a:solidFill>
                </a:rPr>
                <a:t>First Execution</a:t>
              </a:r>
            </a:p>
            <a:p>
              <a:r>
                <a:rPr lang="en-US" dirty="0">
                  <a:solidFill>
                    <a:schemeClr val="accent5"/>
                  </a:solidFill>
                </a:rPr>
                <a:t>  or Recompile</a:t>
              </a:r>
            </a:p>
          </p:txBody>
        </p:sp>
      </p:grpSp>
    </p:spTree>
    <p:extLst>
      <p:ext uri="{BB962C8B-B14F-4D97-AF65-F5344CB8AC3E}">
        <p14:creationId xmlns:p14="http://schemas.microsoft.com/office/powerpoint/2010/main" val="9524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82244"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39483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829D1EC-E3E0-4457-9E80-A49963D51023}"/>
              </a:ext>
            </a:extLst>
          </p:cNvPr>
          <p:cNvGraphicFramePr/>
          <p:nvPr>
            <p:extLst>
              <p:ext uri="{D42A27DB-BD31-4B8C-83A1-F6EECF244321}">
                <p14:modId xmlns:p14="http://schemas.microsoft.com/office/powerpoint/2010/main" val="2712931031"/>
              </p:ext>
            </p:extLst>
          </p:nvPr>
        </p:nvGraphicFramePr>
        <p:xfrm>
          <a:off x="535259" y="857260"/>
          <a:ext cx="11117765" cy="5384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67EA4E03-4FFD-4170-A431-6404A9119734}"/>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accent4">
                    <a:lumMod val="75000"/>
                  </a:schemeClr>
                </a:solidFill>
              </a:rPr>
              <a:t>Query Simplification phases</a:t>
            </a:r>
          </a:p>
        </p:txBody>
      </p:sp>
    </p:spTree>
    <p:extLst>
      <p:ext uri="{BB962C8B-B14F-4D97-AF65-F5344CB8AC3E}">
        <p14:creationId xmlns:p14="http://schemas.microsoft.com/office/powerpoint/2010/main" val="5425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8F659F36-9830-434E-9B97-86AEAA00FDCF}"/>
              </a:ext>
            </a:extLst>
          </p:cNvPr>
          <p:cNvCxnSpPr>
            <a:cxnSpLocks/>
            <a:stCxn id="3" idx="3"/>
            <a:endCxn id="33" idx="1"/>
          </p:cNvCxnSpPr>
          <p:nvPr/>
        </p:nvCxnSpPr>
        <p:spPr>
          <a:xfrm>
            <a:off x="2623023" y="857078"/>
            <a:ext cx="1650382" cy="190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CD9012-6259-416C-98C6-11C004C48243}"/>
              </a:ext>
            </a:extLst>
          </p:cNvPr>
          <p:cNvCxnSpPr>
            <a:cxnSpLocks/>
          </p:cNvCxnSpPr>
          <p:nvPr/>
        </p:nvCxnSpPr>
        <p:spPr>
          <a:xfrm flipH="1">
            <a:off x="3471358" y="4449447"/>
            <a:ext cx="5828" cy="1278857"/>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1A4D67-72F2-4D30-8FDD-69F85EDF06D3}"/>
              </a:ext>
            </a:extLst>
          </p:cNvPr>
          <p:cNvCxnSpPr>
            <a:cxnSpLocks/>
            <a:stCxn id="52" idx="3"/>
            <a:endCxn id="59" idx="1"/>
          </p:cNvCxnSpPr>
          <p:nvPr/>
        </p:nvCxnSpPr>
        <p:spPr>
          <a:xfrm>
            <a:off x="2592929" y="4634115"/>
            <a:ext cx="1808499"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EA503-DD02-4332-923E-962BB8AEC1F3}"/>
              </a:ext>
            </a:extLst>
          </p:cNvPr>
          <p:cNvCxnSpPr>
            <a:cxnSpLocks/>
            <a:stCxn id="3" idx="2"/>
            <a:endCxn id="52" idx="0"/>
          </p:cNvCxnSpPr>
          <p:nvPr/>
        </p:nvCxnSpPr>
        <p:spPr>
          <a:xfrm flipH="1">
            <a:off x="1638876" y="1466618"/>
            <a:ext cx="30094" cy="2516563"/>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73405" y="583789"/>
            <a:ext cx="2133600" cy="584775"/>
          </a:xfrm>
          <a:prstGeom prst="rect">
            <a:avLst/>
          </a:prstGeom>
          <a:solidFill>
            <a:schemeClr val="bg2"/>
          </a:solidFill>
          <a:ln w="28575">
            <a:solidFill>
              <a:schemeClr val="accent4">
                <a:lumMod val="50000"/>
              </a:schemeClr>
            </a:solidFill>
          </a:ln>
          <a:effectLst>
            <a:glow rad="1016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600" b="1" dirty="0">
                <a:ln w="1905"/>
                <a:solidFill>
                  <a:srgbClr val="1F497D">
                    <a:lumMod val="75000"/>
                  </a:srgbClr>
                </a:solidFill>
                <a:effectLst>
                  <a:innerShdw blurRad="69850" dist="43180" dir="5400000">
                    <a:srgbClr val="000000">
                      <a:alpha val="65000"/>
                    </a:srgbClr>
                  </a:innerShdw>
                </a:effectLst>
                <a:latin typeface="Arial Black" pitchFamily="34" charset="0"/>
              </a:rPr>
              <a:t>Query Plan Created</a:t>
            </a:r>
            <a:endParaRPr lang="en-US" sz="1600" b="1" dirty="0">
              <a:ln w="1905"/>
              <a:solidFill>
                <a:srgbClr val="1F497D">
                  <a:lumMod val="60000"/>
                  <a:lumOff val="40000"/>
                </a:srgbClr>
              </a:solidFill>
              <a:effectLst>
                <a:innerShdw blurRad="69850" dist="43180" dir="5400000">
                  <a:srgbClr val="000000">
                    <a:alpha val="65000"/>
                  </a:srgbClr>
                </a:innerShdw>
              </a:effectLst>
              <a:latin typeface="Arial Black" pitchFamily="34" charset="0"/>
            </a:endParaRPr>
          </a:p>
        </p:txBody>
      </p:sp>
      <p:sp>
        <p:nvSpPr>
          <p:cNvPr id="36" name="Rectangle 35"/>
          <p:cNvSpPr/>
          <p:nvPr/>
        </p:nvSpPr>
        <p:spPr>
          <a:xfrm>
            <a:off x="881758" y="2314632"/>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Query Simplification </a:t>
            </a:r>
          </a:p>
        </p:txBody>
      </p:sp>
      <p:sp>
        <p:nvSpPr>
          <p:cNvPr id="3" name="Diamond 2">
            <a:extLst>
              <a:ext uri="{FF2B5EF4-FFF2-40B4-BE49-F238E27FC236}">
                <a16:creationId xmlns:a16="http://schemas.microsoft.com/office/drawing/2014/main" id="{849A8528-9114-445C-997C-50C417C4C5CF}"/>
              </a:ext>
            </a:extLst>
          </p:cNvPr>
          <p:cNvSpPr/>
          <p:nvPr/>
        </p:nvSpPr>
        <p:spPr>
          <a:xfrm>
            <a:off x="714916" y="247538"/>
            <a:ext cx="1908107" cy="1219080"/>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8390" y="704393"/>
            <a:ext cx="1462889" cy="469838"/>
          </a:xfrm>
          <a:prstGeom prst="rect">
            <a:avLst/>
          </a:prstGeom>
          <a:noFill/>
          <a:ln>
            <a:noFill/>
          </a:ln>
        </p:spPr>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Trivial Plan?</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44" name="Rectangle 43">
            <a:extLst>
              <a:ext uri="{FF2B5EF4-FFF2-40B4-BE49-F238E27FC236}">
                <a16:creationId xmlns:a16="http://schemas.microsoft.com/office/drawing/2014/main" id="{8AAD7390-5F86-423E-A98D-A203AC926974}"/>
              </a:ext>
            </a:extLst>
          </p:cNvPr>
          <p:cNvSpPr/>
          <p:nvPr/>
        </p:nvSpPr>
        <p:spPr>
          <a:xfrm rot="5400000" flipH="1">
            <a:off x="1454208" y="138542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52" name="Diamond 51">
            <a:extLst>
              <a:ext uri="{FF2B5EF4-FFF2-40B4-BE49-F238E27FC236}">
                <a16:creationId xmlns:a16="http://schemas.microsoft.com/office/drawing/2014/main" id="{8CFD652D-F492-46B8-B587-607E3A0D78C5}"/>
              </a:ext>
            </a:extLst>
          </p:cNvPr>
          <p:cNvSpPr/>
          <p:nvPr/>
        </p:nvSpPr>
        <p:spPr>
          <a:xfrm>
            <a:off x="684822" y="3983181"/>
            <a:ext cx="1908107" cy="1301867"/>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96B835-EDA1-46FE-8C5E-92EC24D4D419}"/>
              </a:ext>
            </a:extLst>
          </p:cNvPr>
          <p:cNvSpPr/>
          <p:nvPr/>
        </p:nvSpPr>
        <p:spPr>
          <a:xfrm>
            <a:off x="886500" y="4449446"/>
            <a:ext cx="1537017" cy="707886"/>
          </a:xfrm>
          <a:prstGeom prst="rect">
            <a:avLst/>
          </a:prstGeom>
          <a:noFill/>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Simple Query Tables &lt;= 3</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55" name="Rectangle 54">
            <a:extLst>
              <a:ext uri="{FF2B5EF4-FFF2-40B4-BE49-F238E27FC236}">
                <a16:creationId xmlns:a16="http://schemas.microsoft.com/office/drawing/2014/main" id="{D74E413A-A81D-4E30-81CF-CB5F6F5604EA}"/>
              </a:ext>
            </a:extLst>
          </p:cNvPr>
          <p:cNvSpPr/>
          <p:nvPr/>
        </p:nvSpPr>
        <p:spPr>
          <a:xfrm rot="5400000" flipH="1">
            <a:off x="3264983" y="411580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57" name="Rectangle 56">
            <a:extLst>
              <a:ext uri="{FF2B5EF4-FFF2-40B4-BE49-F238E27FC236}">
                <a16:creationId xmlns:a16="http://schemas.microsoft.com/office/drawing/2014/main" id="{DCC6A5F7-C955-4A96-9554-8AA8E1E22204}"/>
              </a:ext>
            </a:extLst>
          </p:cNvPr>
          <p:cNvSpPr/>
          <p:nvPr/>
        </p:nvSpPr>
        <p:spPr>
          <a:xfrm>
            <a:off x="2620289" y="4989640"/>
            <a:ext cx="1647063"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0 Transactional Processing</a:t>
            </a:r>
          </a:p>
        </p:txBody>
      </p:sp>
      <p:sp>
        <p:nvSpPr>
          <p:cNvPr id="59" name="Diamond 58">
            <a:extLst>
              <a:ext uri="{FF2B5EF4-FFF2-40B4-BE49-F238E27FC236}">
                <a16:creationId xmlns:a16="http://schemas.microsoft.com/office/drawing/2014/main" id="{0476B831-DAE6-4FF5-85B0-9270CF02A2A7}"/>
              </a:ext>
            </a:extLst>
          </p:cNvPr>
          <p:cNvSpPr/>
          <p:nvPr/>
        </p:nvSpPr>
        <p:spPr>
          <a:xfrm>
            <a:off x="4401428" y="387206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03BA788-C5B1-4865-B457-3E5B5ACAC61D}"/>
              </a:ext>
            </a:extLst>
          </p:cNvPr>
          <p:cNvSpPr/>
          <p:nvPr/>
        </p:nvSpPr>
        <p:spPr>
          <a:xfrm>
            <a:off x="4562050" y="4485315"/>
            <a:ext cx="1586862" cy="523220"/>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0.2</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60" name="Straight Arrow Connector 159">
            <a:extLst>
              <a:ext uri="{FF2B5EF4-FFF2-40B4-BE49-F238E27FC236}">
                <a16:creationId xmlns:a16="http://schemas.microsoft.com/office/drawing/2014/main" id="{2C81FCAF-943E-487E-8C37-DF90BE46EF4D}"/>
              </a:ext>
            </a:extLst>
          </p:cNvPr>
          <p:cNvCxnSpPr>
            <a:cxnSpLocks/>
            <a:stCxn id="59" idx="0"/>
            <a:endCxn id="33" idx="2"/>
          </p:cNvCxnSpPr>
          <p:nvPr/>
        </p:nvCxnSpPr>
        <p:spPr>
          <a:xfrm flipH="1" flipV="1">
            <a:off x="5340205" y="1168564"/>
            <a:ext cx="15277" cy="270349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848555C-1EF7-447C-854C-405A99DAAD11}"/>
              </a:ext>
            </a:extLst>
          </p:cNvPr>
          <p:cNvSpPr/>
          <p:nvPr/>
        </p:nvSpPr>
        <p:spPr>
          <a:xfrm>
            <a:off x="5982017" y="5644326"/>
            <a:ext cx="2412301"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1a</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Serial Plans</a:t>
            </a:r>
          </a:p>
        </p:txBody>
      </p:sp>
      <p:cxnSp>
        <p:nvCxnSpPr>
          <p:cNvPr id="184" name="Connector: Elbow 183">
            <a:extLst>
              <a:ext uri="{FF2B5EF4-FFF2-40B4-BE49-F238E27FC236}">
                <a16:creationId xmlns:a16="http://schemas.microsoft.com/office/drawing/2014/main" id="{FA121CAD-37E2-4547-A44B-00E1BDB867B7}"/>
              </a:ext>
            </a:extLst>
          </p:cNvPr>
          <p:cNvCxnSpPr>
            <a:cxnSpLocks/>
            <a:stCxn id="188" idx="0"/>
            <a:endCxn id="32" idx="3"/>
          </p:cNvCxnSpPr>
          <p:nvPr/>
        </p:nvCxnSpPr>
        <p:spPr>
          <a:xfrm rot="16200000" flipV="1">
            <a:off x="5721901" y="2093480"/>
            <a:ext cx="884454" cy="2026131"/>
          </a:xfrm>
          <a:prstGeom prst="bentConnector4">
            <a:avLst>
              <a:gd name="adj1" fmla="val 94844"/>
              <a:gd name="adj2" fmla="val 10034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188" name="Diamond 187">
            <a:extLst>
              <a:ext uri="{FF2B5EF4-FFF2-40B4-BE49-F238E27FC236}">
                <a16:creationId xmlns:a16="http://schemas.microsoft.com/office/drawing/2014/main" id="{C9ECA942-697A-4FB5-8B5B-CE1655965658}"/>
              </a:ext>
            </a:extLst>
          </p:cNvPr>
          <p:cNvSpPr/>
          <p:nvPr/>
        </p:nvSpPr>
        <p:spPr>
          <a:xfrm>
            <a:off x="6223139" y="3548773"/>
            <a:ext cx="1908107" cy="144506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5EA44B2-AC6C-4A1E-8BA9-4D4384B3CE58}"/>
              </a:ext>
            </a:extLst>
          </p:cNvPr>
          <p:cNvSpPr/>
          <p:nvPr/>
        </p:nvSpPr>
        <p:spPr>
          <a:xfrm>
            <a:off x="6394737" y="3925705"/>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&lt; 1.0</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or</a:t>
            </a:r>
          </a:p>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  MAXDOP = 1</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cxnSp>
        <p:nvCxnSpPr>
          <p:cNvPr id="191" name="Straight Arrow Connector 190">
            <a:extLst>
              <a:ext uri="{FF2B5EF4-FFF2-40B4-BE49-F238E27FC236}">
                <a16:creationId xmlns:a16="http://schemas.microsoft.com/office/drawing/2014/main" id="{A23D3479-1497-4379-AB6C-78A78BD7AD46}"/>
              </a:ext>
            </a:extLst>
          </p:cNvPr>
          <p:cNvCxnSpPr>
            <a:cxnSpLocks/>
            <a:stCxn id="171" idx="0"/>
            <a:endCxn id="188" idx="2"/>
          </p:cNvCxnSpPr>
          <p:nvPr/>
        </p:nvCxnSpPr>
        <p:spPr>
          <a:xfrm flipH="1" flipV="1">
            <a:off x="7177193" y="4993837"/>
            <a:ext cx="10975" cy="650489"/>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5" name="Diamond 194">
            <a:extLst>
              <a:ext uri="{FF2B5EF4-FFF2-40B4-BE49-F238E27FC236}">
                <a16:creationId xmlns:a16="http://schemas.microsoft.com/office/drawing/2014/main" id="{E3F52F2A-5E12-4C51-95DA-DC73E1940B72}"/>
              </a:ext>
            </a:extLst>
          </p:cNvPr>
          <p:cNvSpPr/>
          <p:nvPr/>
        </p:nvSpPr>
        <p:spPr>
          <a:xfrm>
            <a:off x="9140597" y="3509253"/>
            <a:ext cx="1908107" cy="1524104"/>
          </a:xfrm>
          <a:prstGeom prst="diamond">
            <a:avLst/>
          </a:prstGeom>
          <a:solidFill>
            <a:srgbClr val="A0EE73"/>
          </a:solidFill>
          <a:ln>
            <a:solidFill>
              <a:schemeClr val="accent6"/>
            </a:solidFill>
          </a:ln>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7D7C03B-9169-442D-BEC3-6B5CA7D3C6D9}"/>
              </a:ext>
            </a:extLst>
          </p:cNvPr>
          <p:cNvSpPr/>
          <p:nvPr/>
        </p:nvSpPr>
        <p:spPr>
          <a:xfrm>
            <a:off x="9330514" y="3948791"/>
            <a:ext cx="1586862" cy="892552"/>
          </a:xfrm>
          <a:prstGeom prst="rect">
            <a:avLst/>
          </a:prstGeom>
          <a:noFill/>
          <a:ln>
            <a:noFill/>
          </a:ln>
        </p:spPr>
        <p:txBody>
          <a:bodyPr wrap="square" lIns="91440" tIns="45720" rIns="91440" bIns="45720">
            <a:spAutoFit/>
          </a:bodyPr>
          <a:lstStyle/>
          <a:p>
            <a:pPr algn="ctr"/>
            <a:r>
              <a:rPr lang="en-US" sz="1200" b="1" dirty="0">
                <a:ln w="1905"/>
                <a:solidFill>
                  <a:srgbClr val="1F497D">
                    <a:lumMod val="75000"/>
                  </a:srgbClr>
                </a:solidFill>
                <a:effectLst>
                  <a:innerShdw blurRad="69850" dist="43180" dir="5400000">
                    <a:srgbClr val="000000">
                      <a:alpha val="65000"/>
                    </a:srgbClr>
                  </a:innerShdw>
                </a:effectLst>
                <a:latin typeface="Arial Black" pitchFamily="34" charset="0"/>
              </a:rPr>
              <a:t>Cost &gt; Cost Threshold for Parallelism</a:t>
            </a:r>
          </a:p>
          <a:p>
            <a:endParaRPr lang="en-US" sz="1600" b="1" dirty="0">
              <a:ln w="1905"/>
              <a:solidFill>
                <a:schemeClr val="accent1">
                  <a:lumMod val="20000"/>
                  <a:lumOff val="80000"/>
                </a:schemeClr>
              </a:solidFill>
              <a:effectLst>
                <a:innerShdw blurRad="69850" dist="43180" dir="5400000">
                  <a:srgbClr val="000000">
                    <a:alpha val="65000"/>
                  </a:srgbClr>
                </a:innerShdw>
              </a:effectLst>
              <a:latin typeface="Arial Black" pitchFamily="34" charset="0"/>
            </a:endParaRPr>
          </a:p>
        </p:txBody>
      </p:sp>
      <p:sp>
        <p:nvSpPr>
          <p:cNvPr id="214" name="Rectangle 213">
            <a:extLst>
              <a:ext uri="{FF2B5EF4-FFF2-40B4-BE49-F238E27FC236}">
                <a16:creationId xmlns:a16="http://schemas.microsoft.com/office/drawing/2014/main" id="{184F14A7-0199-4D95-B025-7F8A70B7C318}"/>
              </a:ext>
            </a:extLst>
          </p:cNvPr>
          <p:cNvSpPr/>
          <p:nvPr/>
        </p:nvSpPr>
        <p:spPr>
          <a:xfrm>
            <a:off x="8742322" y="1547614"/>
            <a:ext cx="2087684"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1b</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Quick Parallel Plans</a:t>
            </a:r>
          </a:p>
        </p:txBody>
      </p:sp>
      <p:cxnSp>
        <p:nvCxnSpPr>
          <p:cNvPr id="220" name="Straight Arrow Connector 219">
            <a:extLst>
              <a:ext uri="{FF2B5EF4-FFF2-40B4-BE49-F238E27FC236}">
                <a16:creationId xmlns:a16="http://schemas.microsoft.com/office/drawing/2014/main" id="{64A655B8-BA65-4341-A2A1-BBFA4658ABA9}"/>
              </a:ext>
            </a:extLst>
          </p:cNvPr>
          <p:cNvCxnSpPr>
            <a:cxnSpLocks/>
            <a:stCxn id="188" idx="3"/>
            <a:endCxn id="195" idx="1"/>
          </p:cNvCxnSpPr>
          <p:nvPr/>
        </p:nvCxnSpPr>
        <p:spPr>
          <a:xfrm>
            <a:off x="8131246" y="4271305"/>
            <a:ext cx="1009351" cy="0"/>
          </a:xfrm>
          <a:prstGeom prst="straightConnector1">
            <a:avLst/>
          </a:prstGeom>
          <a:ln w="76200">
            <a:solidFill>
              <a:srgbClr val="104C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1A90BC37-524F-4CA3-97BA-7F47FA46F2CB}"/>
              </a:ext>
            </a:extLst>
          </p:cNvPr>
          <p:cNvCxnSpPr>
            <a:cxnSpLocks/>
            <a:stCxn id="214" idx="0"/>
            <a:endCxn id="212" idx="3"/>
          </p:cNvCxnSpPr>
          <p:nvPr/>
        </p:nvCxnSpPr>
        <p:spPr>
          <a:xfrm rot="16200000" flipV="1">
            <a:off x="9200693" y="962142"/>
            <a:ext cx="608302" cy="5626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2C07487-B237-48B6-9ADA-DACA6B30D133}"/>
              </a:ext>
            </a:extLst>
          </p:cNvPr>
          <p:cNvSpPr/>
          <p:nvPr/>
        </p:nvSpPr>
        <p:spPr>
          <a:xfrm rot="5400000" flipH="1">
            <a:off x="8366725" y="335434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cxnSp>
        <p:nvCxnSpPr>
          <p:cNvPr id="264" name="Connector: Elbow 263">
            <a:extLst>
              <a:ext uri="{FF2B5EF4-FFF2-40B4-BE49-F238E27FC236}">
                <a16:creationId xmlns:a16="http://schemas.microsoft.com/office/drawing/2014/main" id="{DCDC2A1F-0954-42AB-8A8E-FAA4EDBDCFD8}"/>
              </a:ext>
            </a:extLst>
          </p:cNvPr>
          <p:cNvCxnSpPr>
            <a:cxnSpLocks/>
            <a:stCxn id="195" idx="3"/>
            <a:endCxn id="214" idx="3"/>
          </p:cNvCxnSpPr>
          <p:nvPr/>
        </p:nvCxnSpPr>
        <p:spPr>
          <a:xfrm flipH="1" flipV="1">
            <a:off x="10830006" y="1916946"/>
            <a:ext cx="218698" cy="2354359"/>
          </a:xfrm>
          <a:prstGeom prst="bentConnector3">
            <a:avLst>
              <a:gd name="adj1" fmla="val -104528"/>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D4667298-7E21-4364-94B2-673E7E20CFF4}"/>
              </a:ext>
            </a:extLst>
          </p:cNvPr>
          <p:cNvCxnSpPr>
            <a:cxnSpLocks/>
            <a:stCxn id="195" idx="0"/>
            <a:endCxn id="212" idx="2"/>
          </p:cNvCxnSpPr>
          <p:nvPr/>
        </p:nvCxnSpPr>
        <p:spPr>
          <a:xfrm rot="16200000" flipV="1">
            <a:off x="7955708" y="1370310"/>
            <a:ext cx="2200609" cy="2077278"/>
          </a:xfrm>
          <a:prstGeom prst="bentConnector3">
            <a:avLst>
              <a:gd name="adj1" fmla="val 30273"/>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F1CE439-8672-4436-9EF2-676C20724F6B}"/>
              </a:ext>
            </a:extLst>
          </p:cNvPr>
          <p:cNvCxnSpPr>
            <a:cxnSpLocks/>
            <a:stCxn id="52" idx="2"/>
            <a:endCxn id="171" idx="1"/>
          </p:cNvCxnSpPr>
          <p:nvPr/>
        </p:nvCxnSpPr>
        <p:spPr>
          <a:xfrm rot="16200000" flipH="1">
            <a:off x="3500002" y="3423921"/>
            <a:ext cx="620888" cy="4343141"/>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42D51B2-7C27-49FD-9363-0584F05DCC93}"/>
              </a:ext>
            </a:extLst>
          </p:cNvPr>
          <p:cNvCxnSpPr>
            <a:cxnSpLocks/>
            <a:stCxn id="59" idx="2"/>
            <a:endCxn id="171" idx="1"/>
          </p:cNvCxnSpPr>
          <p:nvPr/>
        </p:nvCxnSpPr>
        <p:spPr>
          <a:xfrm rot="16200000" flipH="1">
            <a:off x="5413865" y="5337783"/>
            <a:ext cx="509769" cy="626535"/>
          </a:xfrm>
          <a:prstGeom prst="bentConnector2">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C37759-5105-46EF-9154-8B63D030B3BA}"/>
              </a:ext>
            </a:extLst>
          </p:cNvPr>
          <p:cNvSpPr/>
          <p:nvPr/>
        </p:nvSpPr>
        <p:spPr>
          <a:xfrm rot="5400000" flipH="1">
            <a:off x="1454208" y="5288970"/>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sp>
        <p:nvSpPr>
          <p:cNvPr id="28" name="Rectangle 27"/>
          <p:cNvSpPr/>
          <p:nvPr/>
        </p:nvSpPr>
        <p:spPr>
          <a:xfrm rot="5400000" flipH="1">
            <a:off x="3122922" y="338768"/>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225" name="Rectangle 224">
            <a:extLst>
              <a:ext uri="{FF2B5EF4-FFF2-40B4-BE49-F238E27FC236}">
                <a16:creationId xmlns:a16="http://schemas.microsoft.com/office/drawing/2014/main" id="{812FDB37-DBE8-4158-BB3F-D5572BB616F1}"/>
              </a:ext>
            </a:extLst>
          </p:cNvPr>
          <p:cNvSpPr/>
          <p:nvPr/>
        </p:nvSpPr>
        <p:spPr>
          <a:xfrm rot="5400000" flipH="1">
            <a:off x="8892252" y="23382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No</a:t>
            </a:r>
          </a:p>
        </p:txBody>
      </p:sp>
      <p:grpSp>
        <p:nvGrpSpPr>
          <p:cNvPr id="31" name="Group 30">
            <a:extLst>
              <a:ext uri="{FF2B5EF4-FFF2-40B4-BE49-F238E27FC236}">
                <a16:creationId xmlns:a16="http://schemas.microsoft.com/office/drawing/2014/main" id="{7A1BAA25-F82B-4E06-8822-B2DC242C1A7F}"/>
              </a:ext>
            </a:extLst>
          </p:cNvPr>
          <p:cNvGrpSpPr/>
          <p:nvPr/>
        </p:nvGrpSpPr>
        <p:grpSpPr>
          <a:xfrm>
            <a:off x="2612225" y="1732525"/>
            <a:ext cx="2239407" cy="2114720"/>
            <a:chOff x="2521542" y="1265395"/>
            <a:chExt cx="2239407" cy="2114720"/>
          </a:xfrm>
        </p:grpSpPr>
        <p:pic>
          <p:nvPicPr>
            <p:cNvPr id="30" name="Graphic 29" descr="Gears with solid fill">
              <a:extLst>
                <a:ext uri="{FF2B5EF4-FFF2-40B4-BE49-F238E27FC236}">
                  <a16:creationId xmlns:a16="http://schemas.microsoft.com/office/drawing/2014/main" id="{6A3AE3CE-A8C9-41B6-8A27-C663BEDDF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542" y="1265395"/>
              <a:ext cx="2114720" cy="2114720"/>
            </a:xfrm>
            <a:prstGeom prst="rect">
              <a:avLst/>
            </a:prstGeom>
          </p:spPr>
        </p:pic>
        <p:sp>
          <p:nvSpPr>
            <p:cNvPr id="27" name="TextBox 26">
              <a:extLst>
                <a:ext uri="{FF2B5EF4-FFF2-40B4-BE49-F238E27FC236}">
                  <a16:creationId xmlns:a16="http://schemas.microsoft.com/office/drawing/2014/main" id="{3E641136-A303-4E3A-918F-79ADC15EB289}"/>
                </a:ext>
              </a:extLst>
            </p:cNvPr>
            <p:cNvSpPr txBox="1"/>
            <p:nvPr/>
          </p:nvSpPr>
          <p:spPr>
            <a:xfrm>
              <a:off x="2529737" y="1525646"/>
              <a:ext cx="2231212" cy="1569660"/>
            </a:xfrm>
            <a:prstGeom prst="rect">
              <a:avLst/>
            </a:prstGeom>
            <a:noFill/>
          </p:spPr>
          <p:txBody>
            <a:bodyPr wrap="square" rtlCol="0">
              <a:spAutoFit/>
            </a:bodyPr>
            <a:lstStyle/>
            <a:p>
              <a:pPr algn="ctr"/>
              <a:r>
                <a:rPr lang="en-US" sz="3200" b="1" dirty="0"/>
                <a:t>Query Optimizer Phases</a:t>
              </a:r>
            </a:p>
          </p:txBody>
        </p:sp>
      </p:grpSp>
      <p:sp>
        <p:nvSpPr>
          <p:cNvPr id="32" name="Rectangle 31">
            <a:extLst>
              <a:ext uri="{FF2B5EF4-FFF2-40B4-BE49-F238E27FC236}">
                <a16:creationId xmlns:a16="http://schemas.microsoft.com/office/drawing/2014/main" id="{6B543D5E-256A-4083-A61A-78AC984CB1B3}"/>
              </a:ext>
            </a:extLst>
          </p:cNvPr>
          <p:cNvSpPr/>
          <p:nvPr/>
        </p:nvSpPr>
        <p:spPr>
          <a:xfrm flipH="1">
            <a:off x="5151062" y="2146009"/>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sp>
        <p:nvSpPr>
          <p:cNvPr id="34" name="Rectangle 33">
            <a:extLst>
              <a:ext uri="{FF2B5EF4-FFF2-40B4-BE49-F238E27FC236}">
                <a16:creationId xmlns:a16="http://schemas.microsoft.com/office/drawing/2014/main" id="{7FBE9478-EF97-4277-9F01-9EB8D1FE7BAF}"/>
              </a:ext>
            </a:extLst>
          </p:cNvPr>
          <p:cNvSpPr/>
          <p:nvPr/>
        </p:nvSpPr>
        <p:spPr>
          <a:xfrm flipH="1">
            <a:off x="11076411" y="2566773"/>
            <a:ext cx="369332" cy="1036619"/>
          </a:xfrm>
          <a:prstGeom prst="rect">
            <a:avLst/>
          </a:prstGeom>
        </p:spPr>
        <p:style>
          <a:lnRef idx="2">
            <a:schemeClr val="accent2"/>
          </a:lnRef>
          <a:fillRef idx="1">
            <a:schemeClr val="lt1"/>
          </a:fillRef>
          <a:effectRef idx="0">
            <a:schemeClr val="accent2"/>
          </a:effectRef>
          <a:fontRef idx="minor">
            <a:schemeClr val="dk1"/>
          </a:fontRef>
        </p:style>
        <p:txBody>
          <a:bodyPr vert="vert270" wrap="square" lIns="91440" tIns="45720" rIns="91440" bIns="45720">
            <a:spAutoFit/>
          </a:bodyPr>
          <a:lstStyle/>
          <a:p>
            <a:pPr algn="ctr"/>
            <a:r>
              <a:rPr lang="en-US" sz="1200" b="1" dirty="0">
                <a:ln w="1905"/>
                <a:solidFill>
                  <a:srgbClr val="FF0000"/>
                </a:solidFill>
                <a:effectLst>
                  <a:innerShdw blurRad="69850" dist="43180" dir="5400000">
                    <a:srgbClr val="000000">
                      <a:alpha val="65000"/>
                    </a:srgbClr>
                  </a:innerShdw>
                </a:effectLst>
                <a:latin typeface="Arial Black" pitchFamily="34" charset="0"/>
              </a:rPr>
              <a:t>Yes</a:t>
            </a:r>
          </a:p>
        </p:txBody>
      </p:sp>
      <p:pic>
        <p:nvPicPr>
          <p:cNvPr id="4" name="Picture 3" descr="Logo&#10;&#10;Description automatically generated">
            <a:extLst>
              <a:ext uri="{FF2B5EF4-FFF2-40B4-BE49-F238E27FC236}">
                <a16:creationId xmlns:a16="http://schemas.microsoft.com/office/drawing/2014/main" id="{F341218A-1901-4E27-8F65-91B1292C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523" y="5299122"/>
            <a:ext cx="1742254" cy="954496"/>
          </a:xfrm>
          <a:prstGeom prst="rect">
            <a:avLst/>
          </a:prstGeom>
        </p:spPr>
      </p:pic>
      <p:cxnSp>
        <p:nvCxnSpPr>
          <p:cNvPr id="254" name="Connector: Elbow 253">
            <a:extLst>
              <a:ext uri="{FF2B5EF4-FFF2-40B4-BE49-F238E27FC236}">
                <a16:creationId xmlns:a16="http://schemas.microsoft.com/office/drawing/2014/main" id="{1030E608-FC28-4BA5-BEA7-973F6FEC2C5E}"/>
              </a:ext>
            </a:extLst>
          </p:cNvPr>
          <p:cNvCxnSpPr>
            <a:cxnSpLocks/>
            <a:endCxn id="33" idx="3"/>
          </p:cNvCxnSpPr>
          <p:nvPr/>
        </p:nvCxnSpPr>
        <p:spPr>
          <a:xfrm rot="10800000" flipV="1">
            <a:off x="6407006" y="875863"/>
            <a:ext cx="587871" cy="314"/>
          </a:xfrm>
          <a:prstGeom prst="bentConnector3">
            <a:avLst>
              <a:gd name="adj1" fmla="val 50000"/>
            </a:avLst>
          </a:prstGeom>
          <a:ln w="76200">
            <a:solidFill>
              <a:srgbClr val="104C6A"/>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04664B1E-4EE7-44F8-9E29-B21950A1FD4C}"/>
              </a:ext>
            </a:extLst>
          </p:cNvPr>
          <p:cNvSpPr/>
          <p:nvPr/>
        </p:nvSpPr>
        <p:spPr>
          <a:xfrm>
            <a:off x="6811222" y="569980"/>
            <a:ext cx="2412301" cy="738664"/>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Phase 2 </a:t>
            </a:r>
          </a:p>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Compare Plans and Full Optimization</a:t>
            </a:r>
          </a:p>
        </p:txBody>
      </p:sp>
      <p:sp>
        <p:nvSpPr>
          <p:cNvPr id="5" name="Rectangle 4">
            <a:extLst>
              <a:ext uri="{FF2B5EF4-FFF2-40B4-BE49-F238E27FC236}">
                <a16:creationId xmlns:a16="http://schemas.microsoft.com/office/drawing/2014/main" id="{DF111E63-4753-4E4C-AD8B-EA3AA24F197D}"/>
              </a:ext>
            </a:extLst>
          </p:cNvPr>
          <p:cNvSpPr/>
          <p:nvPr/>
        </p:nvSpPr>
        <p:spPr>
          <a:xfrm>
            <a:off x="873563" y="2950233"/>
            <a:ext cx="1573750" cy="523220"/>
          </a:xfrm>
          <a:prstGeom prst="rect">
            <a:avLst/>
          </a:prstGeom>
          <a:solidFill>
            <a:schemeClr val="accent4">
              <a:lumMod val="20000"/>
              <a:lumOff val="80000"/>
            </a:schemeClr>
          </a:solidFill>
          <a:ln w="28575">
            <a:solidFill>
              <a:schemeClr val="accent4">
                <a:lumMod val="50000"/>
              </a:schemeClr>
            </a:solidFill>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400" b="1" dirty="0">
                <a:ln w="1905"/>
                <a:solidFill>
                  <a:srgbClr val="1F497D">
                    <a:lumMod val="75000"/>
                  </a:srgbClr>
                </a:solidFill>
                <a:effectLst>
                  <a:innerShdw blurRad="69850" dist="43180" dir="5400000">
                    <a:srgbClr val="000000">
                      <a:alpha val="65000"/>
                    </a:srgbClr>
                  </a:innerShdw>
                </a:effectLst>
                <a:latin typeface="Arial Black" pitchFamily="34" charset="0"/>
              </a:rPr>
              <a:t>Statistics Loaded </a:t>
            </a:r>
          </a:p>
        </p:txBody>
      </p:sp>
    </p:spTree>
    <p:extLst>
      <p:ext uri="{BB962C8B-B14F-4D97-AF65-F5344CB8AC3E}">
        <p14:creationId xmlns:p14="http://schemas.microsoft.com/office/powerpoint/2010/main" val="42371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1_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11936</TotalTime>
  <Words>3764</Words>
  <Application>Microsoft Office PowerPoint</Application>
  <PresentationFormat>Widescreen</PresentationFormat>
  <Paragraphs>235</Paragraphs>
  <Slides>10</Slides>
  <Notes>8</Notes>
  <HiddenSlides>0</HiddenSlides>
  <MMClips>0</MMClips>
  <ScaleCrop>false</ScaleCrop>
  <HeadingPairs>
    <vt:vector size="8" baseType="variant">
      <vt:variant>
        <vt:lpstr>Fonts Used</vt:lpstr>
      </vt:variant>
      <vt:variant>
        <vt:i4>14</vt:i4>
      </vt:variant>
      <vt:variant>
        <vt:lpstr>Theme</vt:lpstr>
      </vt:variant>
      <vt:variant>
        <vt:i4>5</vt:i4>
      </vt:variant>
      <vt:variant>
        <vt:lpstr>Slide Titles</vt:lpstr>
      </vt:variant>
      <vt:variant>
        <vt:i4>10</vt:i4>
      </vt:variant>
      <vt:variant>
        <vt:lpstr>Custom Shows</vt:lpstr>
      </vt:variant>
      <vt:variant>
        <vt:i4>1</vt:i4>
      </vt:variant>
    </vt:vector>
  </HeadingPairs>
  <TitlesOfParts>
    <vt:vector size="30" baseType="lpstr">
      <vt:lpstr>Aptos</vt:lpstr>
      <vt:lpstr>Aptos Display</vt:lpstr>
      <vt:lpstr>Arial</vt:lpstr>
      <vt:lpstr>Arial Black</vt:lpstr>
      <vt:lpstr>Calibri</vt:lpstr>
      <vt:lpstr>Century Gothic</vt:lpstr>
      <vt:lpstr>Comic Sans MS</vt:lpstr>
      <vt:lpstr>Consolas</vt:lpstr>
      <vt:lpstr>Segoe Pro Light</vt:lpstr>
      <vt:lpstr>Segoe UI</vt:lpstr>
      <vt:lpstr>Segoe UI Light</vt:lpstr>
      <vt:lpstr>Segoe UI Semibold</vt:lpstr>
      <vt:lpstr>Symbol</vt:lpstr>
      <vt:lpstr>Wingdings</vt:lpstr>
      <vt:lpstr>PASS 2013_SpeakerTemplate_Final</vt:lpstr>
      <vt:lpstr>Dark Blue</vt:lpstr>
      <vt:lpstr>Microsoft 365 PPT Template - 2018</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PerformanceTuning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JDSQLHandout</dc:title>
  <dc:creator>John Deardurff</dc:creator>
  <cp:keywords>SQL</cp:keywords>
  <cp:lastModifiedBy>John Deardurff</cp:lastModifiedBy>
  <cp:revision>266</cp:revision>
  <dcterms:created xsi:type="dcterms:W3CDTF">2015-01-18T17:57:52Z</dcterms:created>
  <dcterms:modified xsi:type="dcterms:W3CDTF">2024-04-19T11:04:33Z</dcterms:modified>
</cp:coreProperties>
</file>